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8"/>
  </p:notesMasterIdLst>
  <p:handoutMasterIdLst>
    <p:handoutMasterId r:id="rId29"/>
  </p:handoutMasterIdLst>
  <p:sldIdLst>
    <p:sldId id="275" r:id="rId3"/>
    <p:sldId id="274" r:id="rId4"/>
    <p:sldId id="299" r:id="rId5"/>
    <p:sldId id="265" r:id="rId6"/>
    <p:sldId id="293" r:id="rId7"/>
    <p:sldId id="266" r:id="rId8"/>
    <p:sldId id="264" r:id="rId9"/>
    <p:sldId id="303" r:id="rId10"/>
    <p:sldId id="304" r:id="rId11"/>
    <p:sldId id="300" r:id="rId12"/>
    <p:sldId id="301" r:id="rId13"/>
    <p:sldId id="267" r:id="rId14"/>
    <p:sldId id="270" r:id="rId15"/>
    <p:sldId id="271" r:id="rId16"/>
    <p:sldId id="294" r:id="rId17"/>
    <p:sldId id="295" r:id="rId18"/>
    <p:sldId id="296" r:id="rId19"/>
    <p:sldId id="260" r:id="rId20"/>
    <p:sldId id="281" r:id="rId21"/>
    <p:sldId id="261" r:id="rId22"/>
    <p:sldId id="263" r:id="rId23"/>
    <p:sldId id="280" r:id="rId24"/>
    <p:sldId id="262" r:id="rId25"/>
    <p:sldId id="269" r:id="rId26"/>
    <p:sldId id="302" r:id="rId27"/>
  </p:sldIdLst>
  <p:sldSz cx="9144000" cy="6858000" type="screen4x3"/>
  <p:notesSz cx="9945688" cy="6858000"/>
  <p:custShowLst>
    <p:custShow name="Kurswahl" id="0">
      <p:sldLst>
        <p:sld r:id="rId3"/>
        <p:sld r:id="rId4"/>
        <p:sld r:id="rId9"/>
        <p:sld r:id="rId6"/>
        <p:sld r:id="rId8"/>
        <p:sld r:id="rId14"/>
        <p:sld r:id="rId15"/>
        <p:sld r:id="rId16"/>
        <p:sld r:id="rId20"/>
        <p:sld r:id="rId22"/>
        <p:sld r:id="rId23"/>
        <p:sld r:id="rId25"/>
        <p:sld r:id="rId26"/>
      </p:sldLst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DDDDDD"/>
    <a:srgbClr val="FF99CC"/>
    <a:srgbClr val="F9F9F9"/>
    <a:srgbClr val="FFCCFF"/>
    <a:srgbClr val="FFCC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3197" autoAdjust="0"/>
  </p:normalViewPr>
  <p:slideViewPr>
    <p:cSldViewPr>
      <p:cViewPr varScale="1">
        <p:scale>
          <a:sx n="119" d="100"/>
          <a:sy n="119" d="100"/>
        </p:scale>
        <p:origin x="776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3956041-4786-4A13-95FC-E248A538045E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7079412-14A7-4CBD-A7D1-39B0ED1AD6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573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B092E7-7786-4FF7-88C8-E676C9CD66AF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BDDEC0-0A7E-4E79-B7EE-3C8F753075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599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B73CDF-D006-4F44-ACD6-D6D5A13B923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384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70A0DF-440F-4BE5-BEE8-E6FDF9FA3583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093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/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09DF11-21A8-41B8-A831-5F5CFD7B4FFD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800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430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1277C7-C95D-44B8-8C7B-CBF3C4CC20F9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601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CA76F8-4C3D-49AD-B181-41319948DBBC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622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DE3976-C35B-45BE-94DD-4A99DE097F10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854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4710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DF2040-C510-4396-A72D-844826938476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0738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2A0E13-B6DC-4C6E-B25C-C9E5C0E9F840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839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99321E-7633-471B-82E9-075CAD928FA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880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ED1CE9-BE36-4164-A754-385C6C5942B1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12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A2C3AE-D166-4056-85C5-D1D6CFDDDB9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578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0B740C-08BF-4E99-B9B4-20434C231594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554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3686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D8FAC0-9E9F-4B24-BEA0-CA4ADDF1EF95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564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5FD1A3-E8F1-4DBC-B429-A9088C9B878F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78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218F99-86DA-43F6-8019-5AFD46375E9B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080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DDEC0-0A7E-4E79-B7EE-3C8F7530758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2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A9B13-61AC-465F-BA22-419F868CF5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EFF76-DA88-414E-B132-BFF0C9810C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6504C-60AF-4763-982E-D9D1247616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78BB5-FD13-49AF-B94B-D191D6F072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</p:grpSp>
      <p:sp>
        <p:nvSpPr>
          <p:cNvPr id="6148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148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5405E8-1A26-48B6-94B7-63D0BF6FA4EE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D966D1-6C8F-41DD-B8FB-438303C7AD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50513-E2C3-4066-A22D-ACE6D33AA367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6FAF8-1D74-4701-9C9D-14EAB71A62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7476-3B3E-452C-A163-8BB65CA35317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9413C-FD51-4FF6-9A4E-046156F44A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DD8DE-A268-4DE1-A11C-70BE1D16E646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3D7EB-EA63-43F5-9A34-09C5162A0B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07D88-D590-43EC-933D-066897A37BF9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520FB-18CF-49D0-B501-B63A23E0D9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B751F-F99A-4C87-A4FB-896EA01F2FE6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8F0D5-BE71-4893-8599-BCCB7804F3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BC47-FC40-4BD6-9E56-41D07423F4E5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E34FE-1224-4380-BB11-7F199A6EAE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3ADC6-9DA6-4571-BE6D-38B1048BA6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A5466-77D4-4492-ADC3-800038678AFC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DF21-A9BA-4C9A-A2B7-5E68CCD7F4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8EC3B-C4AA-4A7B-B320-9720D24D7B39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EE30B-A93C-4325-9CFA-F21ABD0E2C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168CF-1FBC-4FDD-BFE0-28433FDA0627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D7212-24F3-484E-AFD9-809F0B1192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480C6-4776-4A7D-BB2B-DCE6C0949284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59B1-2DB3-4D57-BE07-B01219135E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78548-B174-4B98-A497-5FFBB89C94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1D23F-C000-4C64-8B02-5D8CA8C882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429FF-3B2E-4FB2-894C-26681FE82A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23BE5-00B7-4958-B4A8-33ED8E09EF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A1434-F0D3-4C2D-9FBA-D84756BF0B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504E4-835B-468D-BC15-37442ECC080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B5B89-C6D8-48A6-830C-1F0A1B2D87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6B74C4-A508-4829-8845-73154ECBA9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042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042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042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grpSp>
          <p:nvGrpSpPr>
            <p:cNvPr id="2068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6043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3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3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3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3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3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3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3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4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4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4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4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4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4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4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4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4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4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5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5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5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5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5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5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6045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</p:grpSp>
      <p:sp>
        <p:nvSpPr>
          <p:cNvPr id="6045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6045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045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E9C84BA-39E1-4EA5-9E1C-37C3CE56ABF5}" type="datetimeFigureOut">
              <a:rPr lang="de-DE"/>
              <a:pPr>
                <a:defRPr/>
              </a:pPr>
              <a:t>29.01.24</a:t>
            </a:fld>
            <a:endParaRPr lang="de-DE"/>
          </a:p>
        </p:txBody>
      </p:sp>
      <p:sp>
        <p:nvSpPr>
          <p:cNvPr id="6046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046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9E1E126-8A26-4D32-8BC9-E1918F23E0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-Dokument.doc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2919413"/>
          </a:xfrm>
        </p:spPr>
        <p:txBody>
          <a:bodyPr anchor="ctr"/>
          <a:lstStyle/>
          <a:p>
            <a:pPr eaLnBrk="1" hangingPunct="1">
              <a:defRPr/>
            </a:pPr>
            <a:r>
              <a:rPr lang="de-DE" sz="6600"/>
              <a:t>Gymnasiale Oberstufe</a:t>
            </a:r>
            <a:br>
              <a:rPr lang="de-DE" sz="6600"/>
            </a:br>
            <a:r>
              <a:rPr lang="de-DE" sz="6600"/>
              <a:t>GOS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6" name="Tabelle 3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078720"/>
              </p:ext>
            </p:extLst>
          </p:nvPr>
        </p:nvGraphicFramePr>
        <p:xfrm>
          <a:off x="746575" y="2733829"/>
          <a:ext cx="8183289" cy="3353031"/>
        </p:xfrm>
        <a:graphic>
          <a:graphicData uri="http://schemas.openxmlformats.org/drawingml/2006/table">
            <a:tbl>
              <a:tblPr/>
              <a:tblGrid>
                <a:gridCol w="492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792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792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6343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60973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45951"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de-DE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Wahlzettel </a:t>
                      </a:r>
                    </a:p>
                  </a:txBody>
                  <a:tcPr marL="5491" marR="5491" marT="54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Leistungskurse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Grundkurse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Kombinations-Nr.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2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genau 3 Kernfächer (De, Ma, FS)</a:t>
                      </a:r>
                      <a:b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dabei genau 1x eine aus der Sekundarstufe 1 fortgeführte FS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Wahlmöglichkeiten gemäß Kombinationstafel</a:t>
                      </a: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3a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7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-stündig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-stündig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4-stündig</a:t>
                      </a: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3-stündig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2-stündig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93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LK-1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LK-2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1 weiteres</a:t>
                      </a:r>
                      <a:b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Kernfach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</a:t>
                      </a: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C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C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KF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RL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178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  <a:b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b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</a:t>
                      </a:r>
                      <a:b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GW, NW</a:t>
                      </a:r>
                      <a:b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In, Sp, </a:t>
                      </a:r>
                      <a:b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Bk, Mu,</a:t>
                      </a:r>
                      <a:b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Re, Rk, Et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Fr, En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La,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neu</a:t>
                      </a: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Bi,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Rk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Re, 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WI, In,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Mu, Sf,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Pi,DS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Summe</a:t>
                      </a:r>
                      <a:b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Fächer</a:t>
                      </a:r>
                      <a:b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≥ 11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Summe</a:t>
                      </a:r>
                      <a:b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Stunden</a:t>
                      </a:r>
                      <a:b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≥ 34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05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325752"/>
              </p:ext>
            </p:extLst>
          </p:nvPr>
        </p:nvGraphicFramePr>
        <p:xfrm>
          <a:off x="296526" y="368660"/>
          <a:ext cx="8685963" cy="1968414"/>
        </p:xfrm>
        <a:graphic>
          <a:graphicData uri="http://schemas.openxmlformats.org/drawingml/2006/table">
            <a:tbl>
              <a:tblPr/>
              <a:tblGrid>
                <a:gridCol w="455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7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74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274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5595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392786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GOS Kombinationstafel (Beispiel 3a)</a:t>
                      </a:r>
                    </a:p>
                  </a:txBody>
                  <a:tcPr marL="5405" marR="5405" marT="5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32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Kernfächer, 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Leistungskurse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Pfl.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</a:t>
                      </a:r>
                    </a:p>
                  </a:txBody>
                  <a:tcPr marL="5405" marR="5405" marT="54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8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Pflicht 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</a:t>
                      </a:r>
                    </a:p>
                  </a:txBody>
                  <a:tcPr marL="5405" marR="5405" marT="5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C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Pflicht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weitere Grundkurse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551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LK1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(5)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LK2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</a:t>
                      </a:r>
                    </a:p>
                  </a:txBody>
                  <a:tcPr marL="5405" marR="5405" marT="54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Fächer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13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3a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KF 1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Bi,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Ch,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KF 2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KF 3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Kunst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Fach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RL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 2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 2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 23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 23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NF(2)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SemF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405" marR="5405" marT="54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55" name="Gerade Verbindung mit Pfeil 154"/>
          <p:cNvCxnSpPr/>
          <p:nvPr/>
        </p:nvCxnSpPr>
        <p:spPr>
          <a:xfrm>
            <a:off x="926595" y="2320675"/>
            <a:ext cx="408" cy="3457595"/>
          </a:xfrm>
          <a:prstGeom prst="straightConnector1">
            <a:avLst/>
          </a:prstGeom>
          <a:ln w="22225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mit Pfeil 157"/>
          <p:cNvCxnSpPr>
            <a:stCxn id="4" idx="2"/>
          </p:cNvCxnSpPr>
          <p:nvPr/>
        </p:nvCxnSpPr>
        <p:spPr>
          <a:xfrm>
            <a:off x="4639507" y="2337074"/>
            <a:ext cx="1291637" cy="3427121"/>
          </a:xfrm>
          <a:prstGeom prst="straightConnector1">
            <a:avLst/>
          </a:prstGeom>
          <a:ln w="25400">
            <a:solidFill>
              <a:srgbClr val="E7F90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Textfeld 327"/>
          <p:cNvSpPr txBox="1"/>
          <p:nvPr/>
        </p:nvSpPr>
        <p:spPr>
          <a:xfrm>
            <a:off x="836585" y="5769260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Ma</a:t>
            </a:r>
          </a:p>
        </p:txBody>
      </p:sp>
      <p:sp>
        <p:nvSpPr>
          <p:cNvPr id="330" name="Textfeld 329"/>
          <p:cNvSpPr txBox="1"/>
          <p:nvPr/>
        </p:nvSpPr>
        <p:spPr>
          <a:xfrm>
            <a:off x="1403943" y="5770439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Bi</a:t>
            </a:r>
          </a:p>
        </p:txBody>
      </p:sp>
      <p:sp>
        <p:nvSpPr>
          <p:cNvPr id="331" name="Textfeld 330"/>
          <p:cNvSpPr txBox="1"/>
          <p:nvPr/>
        </p:nvSpPr>
        <p:spPr>
          <a:xfrm>
            <a:off x="1987046" y="5757501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</a:t>
            </a:r>
          </a:p>
        </p:txBody>
      </p:sp>
      <p:sp>
        <p:nvSpPr>
          <p:cNvPr id="332" name="Textfeld 331"/>
          <p:cNvSpPr txBox="1"/>
          <p:nvPr/>
        </p:nvSpPr>
        <p:spPr>
          <a:xfrm>
            <a:off x="2306876" y="5769260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En</a:t>
            </a:r>
          </a:p>
        </p:txBody>
      </p:sp>
      <p:sp>
        <p:nvSpPr>
          <p:cNvPr id="333" name="Textfeld 332"/>
          <p:cNvSpPr txBox="1"/>
          <p:nvPr/>
        </p:nvSpPr>
        <p:spPr>
          <a:xfrm>
            <a:off x="4359001" y="5758090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Po</a:t>
            </a:r>
          </a:p>
        </p:txBody>
      </p:sp>
      <p:cxnSp>
        <p:nvCxnSpPr>
          <p:cNvPr id="334" name="Gerade Verbindung mit Pfeil 333"/>
          <p:cNvCxnSpPr/>
          <p:nvPr/>
        </p:nvCxnSpPr>
        <p:spPr>
          <a:xfrm>
            <a:off x="1304272" y="2320675"/>
            <a:ext cx="54912" cy="3443520"/>
          </a:xfrm>
          <a:prstGeom prst="straightConnector1">
            <a:avLst/>
          </a:prstGeom>
          <a:ln w="22225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Gerade Verbindung mit Pfeil 335"/>
          <p:cNvCxnSpPr>
            <a:endCxn id="355" idx="0"/>
          </p:cNvCxnSpPr>
          <p:nvPr/>
        </p:nvCxnSpPr>
        <p:spPr>
          <a:xfrm>
            <a:off x="3150830" y="2320675"/>
            <a:ext cx="2118748" cy="3451021"/>
          </a:xfrm>
          <a:prstGeom prst="straightConnector1">
            <a:avLst/>
          </a:prstGeom>
          <a:ln w="22225">
            <a:solidFill>
              <a:srgbClr val="008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Gerade Verbindung mit Pfeil 340"/>
          <p:cNvCxnSpPr>
            <a:endCxn id="331" idx="0"/>
          </p:cNvCxnSpPr>
          <p:nvPr/>
        </p:nvCxnSpPr>
        <p:spPr>
          <a:xfrm>
            <a:off x="1798837" y="2333024"/>
            <a:ext cx="435737" cy="3424477"/>
          </a:xfrm>
          <a:prstGeom prst="straightConnector1">
            <a:avLst/>
          </a:prstGeom>
          <a:ln w="22225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Gerade Verbindung mit Pfeil 342"/>
          <p:cNvCxnSpPr>
            <a:endCxn id="361" idx="0"/>
          </p:cNvCxnSpPr>
          <p:nvPr/>
        </p:nvCxnSpPr>
        <p:spPr>
          <a:xfrm>
            <a:off x="4053763" y="2333024"/>
            <a:ext cx="1538044" cy="3446173"/>
          </a:xfrm>
          <a:prstGeom prst="straightConnector1">
            <a:avLst/>
          </a:prstGeom>
          <a:ln w="25400">
            <a:solidFill>
              <a:srgbClr val="FFFF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Gerade Verbindung mit Pfeil 343"/>
          <p:cNvCxnSpPr>
            <a:endCxn id="332" idx="0"/>
          </p:cNvCxnSpPr>
          <p:nvPr/>
        </p:nvCxnSpPr>
        <p:spPr>
          <a:xfrm>
            <a:off x="2240211" y="2320675"/>
            <a:ext cx="314193" cy="3448585"/>
          </a:xfrm>
          <a:prstGeom prst="straightConnector1">
            <a:avLst/>
          </a:prstGeom>
          <a:ln w="22225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feld 348"/>
          <p:cNvSpPr txBox="1"/>
          <p:nvPr/>
        </p:nvSpPr>
        <p:spPr>
          <a:xfrm>
            <a:off x="3332938" y="5779197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Ch</a:t>
            </a:r>
            <a:endParaRPr lang="de-DE" sz="1600" dirty="0"/>
          </a:p>
        </p:txBody>
      </p:sp>
      <p:cxnSp>
        <p:nvCxnSpPr>
          <p:cNvPr id="350" name="Gerade Verbindung mit Pfeil 349"/>
          <p:cNvCxnSpPr>
            <a:endCxn id="360" idx="0"/>
          </p:cNvCxnSpPr>
          <p:nvPr/>
        </p:nvCxnSpPr>
        <p:spPr>
          <a:xfrm>
            <a:off x="5013496" y="2333024"/>
            <a:ext cx="1274414" cy="3436236"/>
          </a:xfrm>
          <a:prstGeom prst="straightConnector1">
            <a:avLst/>
          </a:prstGeom>
          <a:ln w="25400">
            <a:solidFill>
              <a:srgbClr val="E7F90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Gerade Verbindung mit Pfeil 350"/>
          <p:cNvCxnSpPr/>
          <p:nvPr/>
        </p:nvCxnSpPr>
        <p:spPr>
          <a:xfrm flipH="1">
            <a:off x="3528306" y="2333024"/>
            <a:ext cx="2311028" cy="3417565"/>
          </a:xfrm>
          <a:prstGeom prst="straightConnector1">
            <a:avLst/>
          </a:prstGeom>
          <a:ln w="22225">
            <a:solidFill>
              <a:schemeClr val="tx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Gerade Verbindung mit Pfeil 351"/>
          <p:cNvCxnSpPr>
            <a:endCxn id="333" idx="0"/>
          </p:cNvCxnSpPr>
          <p:nvPr/>
        </p:nvCxnSpPr>
        <p:spPr>
          <a:xfrm flipH="1">
            <a:off x="4606529" y="2335460"/>
            <a:ext cx="1758025" cy="3422630"/>
          </a:xfrm>
          <a:prstGeom prst="straightConnector1">
            <a:avLst/>
          </a:prstGeom>
          <a:ln w="22225">
            <a:solidFill>
              <a:schemeClr val="tx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Gerade Verbindung mit Pfeil 352"/>
          <p:cNvCxnSpPr/>
          <p:nvPr/>
        </p:nvCxnSpPr>
        <p:spPr>
          <a:xfrm flipH="1">
            <a:off x="6620052" y="2335460"/>
            <a:ext cx="742118" cy="3433800"/>
          </a:xfrm>
          <a:prstGeom prst="straightConnector1">
            <a:avLst/>
          </a:prstGeom>
          <a:ln w="22225">
            <a:solidFill>
              <a:schemeClr val="tx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feld 354"/>
          <p:cNvSpPr txBox="1"/>
          <p:nvPr/>
        </p:nvSpPr>
        <p:spPr>
          <a:xfrm>
            <a:off x="5022050" y="5771696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Ge</a:t>
            </a:r>
            <a:endParaRPr lang="de-DE" sz="1600" dirty="0"/>
          </a:p>
        </p:txBody>
      </p:sp>
      <p:sp>
        <p:nvSpPr>
          <p:cNvPr id="360" name="Textfeld 359"/>
          <p:cNvSpPr txBox="1"/>
          <p:nvPr/>
        </p:nvSpPr>
        <p:spPr>
          <a:xfrm>
            <a:off x="6040382" y="5769260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Sp</a:t>
            </a:r>
            <a:endParaRPr lang="de-DE" sz="1600" dirty="0"/>
          </a:p>
        </p:txBody>
      </p:sp>
      <p:sp>
        <p:nvSpPr>
          <p:cNvPr id="361" name="Textfeld 360"/>
          <p:cNvSpPr txBox="1"/>
          <p:nvPr/>
        </p:nvSpPr>
        <p:spPr>
          <a:xfrm>
            <a:off x="5344279" y="5779197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Mu</a:t>
            </a:r>
            <a:endParaRPr lang="de-DE" sz="1600" dirty="0"/>
          </a:p>
        </p:txBody>
      </p:sp>
      <p:sp>
        <p:nvSpPr>
          <p:cNvPr id="363" name="Textfeld 362"/>
          <p:cNvSpPr txBox="1"/>
          <p:nvPr/>
        </p:nvSpPr>
        <p:spPr>
          <a:xfrm>
            <a:off x="5712154" y="5786698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Et</a:t>
            </a:r>
          </a:p>
        </p:txBody>
      </p:sp>
      <p:sp>
        <p:nvSpPr>
          <p:cNvPr id="365" name="Textfeld 364"/>
          <p:cNvSpPr txBox="1"/>
          <p:nvPr/>
        </p:nvSpPr>
        <p:spPr>
          <a:xfrm>
            <a:off x="6381944" y="5789356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In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843842" y="5786698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8418683" y="5791672"/>
            <a:ext cx="495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272072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/>
      <p:bldP spid="330" grpId="0"/>
      <p:bldP spid="331" grpId="0"/>
      <p:bldP spid="332" grpId="0"/>
      <p:bldP spid="333" grpId="0"/>
      <p:bldP spid="349" grpId="0"/>
      <p:bldP spid="355" grpId="0"/>
      <p:bldP spid="360" grpId="0"/>
      <p:bldP spid="361" grpId="0"/>
      <p:bldP spid="363" grpId="0"/>
      <p:bldP spid="36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102133"/>
              </p:ext>
            </p:extLst>
          </p:nvPr>
        </p:nvGraphicFramePr>
        <p:xfrm>
          <a:off x="707892" y="2588766"/>
          <a:ext cx="8229593" cy="3459711"/>
        </p:xfrm>
        <a:graphic>
          <a:graphicData uri="http://schemas.openxmlformats.org/drawingml/2006/table">
            <a:tbl>
              <a:tblPr/>
              <a:tblGrid>
                <a:gridCol w="492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792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792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360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60973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60973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45951"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de-DE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Wahlzettel </a:t>
                      </a:r>
                    </a:p>
                  </a:txBody>
                  <a:tcPr marL="5491" marR="5491" marT="54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Leistungskurse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Grundkurse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Kombinations-Nr.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26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genau 3 Kernfächer (De, Ma, FS)</a:t>
                      </a:r>
                      <a:b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dabei genau 1x eine aus der Sekundarstufe 1 fortgeführte FS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Wahlmöglichkeiten gemäß Kombinationstafel</a:t>
                      </a: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2a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70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-stündig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-stündig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4-stündig</a:t>
                      </a: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3-stündig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2-stündig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93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LK-1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LK-2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1 weiteres</a:t>
                      </a:r>
                      <a:b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Kernfach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</a:t>
                      </a: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8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C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C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KF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RL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178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GW, NW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In,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Re,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Rk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Fr, En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La,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neu</a:t>
                      </a: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Bi,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Rk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Re, 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WI, In,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Mu, Sf, Pi, DS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Summe</a:t>
                      </a:r>
                      <a:b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Fächer</a:t>
                      </a:r>
                      <a:b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≥ 11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Summe</a:t>
                      </a:r>
                      <a:b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Stunden</a:t>
                      </a:r>
                      <a:b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≥ 34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05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5491" marR="5491" marT="54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477782"/>
              </p:ext>
            </p:extLst>
          </p:nvPr>
        </p:nvGraphicFramePr>
        <p:xfrm>
          <a:off x="251520" y="503675"/>
          <a:ext cx="8229600" cy="1465056"/>
        </p:xfrm>
        <a:graphic>
          <a:graphicData uri="http://schemas.openxmlformats.org/drawingml/2006/table">
            <a:tbl>
              <a:tblPr/>
              <a:tblGrid>
                <a:gridCol w="4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1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254022">
                <a:tc gridSpan="17"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GOS Kombinationstafel</a:t>
                      </a:r>
                    </a:p>
                  </a:txBody>
                  <a:tcPr marL="5405" marR="5405" marT="54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783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Kernfächer, 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Leistungskurse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Pfl.</a:t>
                      </a:r>
                      <a:b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</a:t>
                      </a:r>
                    </a:p>
                  </a:txBody>
                  <a:tcPr marL="5405" marR="5405" marT="54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8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Pflicht </a:t>
                      </a:r>
                      <a:b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</a:t>
                      </a:r>
                    </a:p>
                  </a:txBody>
                  <a:tcPr marL="5405" marR="5405" marT="5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FC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Pflicht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weitere Grundkurse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855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LK1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(5)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LK2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  <a:b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</a:t>
                      </a:r>
                    </a:p>
                  </a:txBody>
                  <a:tcPr marL="5405" marR="5405" marT="54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Fächer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90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2b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KF 1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KF 2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KF 3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5" marR="5405" marT="54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Kunst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Fach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RL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 2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 2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 2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NF(2)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SemF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05" marR="5405" marT="54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405" marR="5405" marT="54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05" marR="5405" marT="540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Gerade Verbindung mit Pfeil 5"/>
          <p:cNvCxnSpPr/>
          <p:nvPr/>
        </p:nvCxnSpPr>
        <p:spPr>
          <a:xfrm>
            <a:off x="926595" y="1968731"/>
            <a:ext cx="135015" cy="3800529"/>
          </a:xfrm>
          <a:prstGeom prst="straightConnector1">
            <a:avLst/>
          </a:prstGeom>
          <a:ln w="254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769077" y="5734627"/>
            <a:ext cx="450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374540" y="5721271"/>
            <a:ext cx="450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950087" y="5734627"/>
            <a:ext cx="5052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Ma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315735" y="5749164"/>
            <a:ext cx="443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Bi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258920" y="1983114"/>
            <a:ext cx="135015" cy="3800529"/>
          </a:xfrm>
          <a:prstGeom prst="straightConnector1">
            <a:avLst/>
          </a:prstGeom>
          <a:ln w="254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1716821" y="1983113"/>
            <a:ext cx="424909" cy="3786147"/>
          </a:xfrm>
          <a:prstGeom prst="straightConnector1">
            <a:avLst/>
          </a:prstGeom>
          <a:ln w="2540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545321" y="1992316"/>
            <a:ext cx="975191" cy="3849545"/>
          </a:xfrm>
          <a:prstGeom prst="straightConnector1">
            <a:avLst/>
          </a:prstGeom>
          <a:ln w="25400">
            <a:solidFill>
              <a:srgbClr val="0070C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4963673" y="5728540"/>
            <a:ext cx="553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Ge</a:t>
            </a:r>
            <a:endParaRPr lang="de-DE" sz="1600" dirty="0"/>
          </a:p>
        </p:txBody>
      </p:sp>
      <p:sp>
        <p:nvSpPr>
          <p:cNvPr id="16" name="Textfeld 15"/>
          <p:cNvSpPr txBox="1"/>
          <p:nvPr/>
        </p:nvSpPr>
        <p:spPr>
          <a:xfrm>
            <a:off x="5647073" y="5721271"/>
            <a:ext cx="443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Re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5340071" y="5728540"/>
            <a:ext cx="443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Bk</a:t>
            </a:r>
            <a:endParaRPr lang="de-DE" sz="1600" dirty="0"/>
          </a:p>
        </p:txBody>
      </p:sp>
      <p:sp>
        <p:nvSpPr>
          <p:cNvPr id="18" name="Textfeld 17"/>
          <p:cNvSpPr txBox="1"/>
          <p:nvPr/>
        </p:nvSpPr>
        <p:spPr>
          <a:xfrm>
            <a:off x="6007818" y="5718228"/>
            <a:ext cx="443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Sp</a:t>
            </a:r>
            <a:endParaRPr lang="de-DE" sz="1600" dirty="0"/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2990912" y="1967550"/>
            <a:ext cx="2279763" cy="3781614"/>
          </a:xfrm>
          <a:prstGeom prst="straightConnector1">
            <a:avLst/>
          </a:prstGeom>
          <a:ln w="25400">
            <a:solidFill>
              <a:srgbClr val="008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3784216" y="1983285"/>
            <a:ext cx="1732889" cy="3745255"/>
          </a:xfrm>
          <a:prstGeom prst="straightConnector1">
            <a:avLst/>
          </a:prstGeom>
          <a:ln w="25400">
            <a:solidFill>
              <a:srgbClr val="FFFF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4247177" y="1958605"/>
            <a:ext cx="1606196" cy="3790559"/>
          </a:xfrm>
          <a:prstGeom prst="straightConnector1">
            <a:avLst/>
          </a:prstGeom>
          <a:ln w="25400">
            <a:solidFill>
              <a:srgbClr val="E7F90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4734713" y="1979229"/>
            <a:ext cx="1521350" cy="3804414"/>
          </a:xfrm>
          <a:prstGeom prst="straightConnector1">
            <a:avLst/>
          </a:prstGeom>
          <a:ln w="25400">
            <a:solidFill>
              <a:srgbClr val="E7F90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2690191" y="5728540"/>
            <a:ext cx="443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Fr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4327903" y="5730777"/>
            <a:ext cx="443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/>
              <a:t>Ek</a:t>
            </a:r>
            <a:endParaRPr lang="de-DE" sz="1600" dirty="0"/>
          </a:p>
        </p:txBody>
      </p:sp>
      <p:cxnSp>
        <p:nvCxnSpPr>
          <p:cNvPr id="30" name="Gerade Verbindung mit Pfeil 29"/>
          <p:cNvCxnSpPr/>
          <p:nvPr/>
        </p:nvCxnSpPr>
        <p:spPr>
          <a:xfrm flipH="1">
            <a:off x="2897015" y="1967351"/>
            <a:ext cx="2262420" cy="3781813"/>
          </a:xfrm>
          <a:prstGeom prst="straightConnector1">
            <a:avLst/>
          </a:prstGeom>
          <a:ln w="25400">
            <a:solidFill>
              <a:schemeClr val="tx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H="1">
            <a:off x="4539052" y="1979229"/>
            <a:ext cx="1011910" cy="3769935"/>
          </a:xfrm>
          <a:prstGeom prst="straightConnector1">
            <a:avLst/>
          </a:prstGeom>
          <a:ln w="25400">
            <a:solidFill>
              <a:schemeClr val="tx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H="1">
            <a:off x="6526940" y="1979229"/>
            <a:ext cx="491848" cy="3738999"/>
          </a:xfrm>
          <a:prstGeom prst="straightConnector1">
            <a:avLst/>
          </a:prstGeom>
          <a:ln w="25400">
            <a:solidFill>
              <a:schemeClr val="tx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6381969" y="5743733"/>
            <a:ext cx="443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Pi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7814544" y="5732640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8379124" y="5713151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129571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5" grpId="0"/>
      <p:bldP spid="16" grpId="0"/>
      <p:bldP spid="17" grpId="0"/>
      <p:bldP spid="18" grpId="0"/>
      <p:bldP spid="28" grpId="0"/>
      <p:bldP spid="29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u="sng">
                <a:latin typeface="Verdana" pitchFamily="34" charset="0"/>
              </a:rPr>
              <a:t>Kursarbeiten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225" y="1866900"/>
            <a:ext cx="7740650" cy="706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3951288" algn="l"/>
              </a:tabLst>
            </a:pPr>
            <a:r>
              <a:rPr lang="de-DE" sz="4000" dirty="0">
                <a:latin typeface="Verdana" pitchFamily="34" charset="0"/>
              </a:rPr>
              <a:t> L-Kurse</a:t>
            </a:r>
            <a:r>
              <a:rPr lang="de-DE" dirty="0">
                <a:latin typeface="Verdana" pitchFamily="34" charset="0"/>
              </a:rPr>
              <a:t>       	 2  pro Halbjahr	</a:t>
            </a:r>
          </a:p>
        </p:txBody>
      </p:sp>
      <p:sp>
        <p:nvSpPr>
          <p:cNvPr id="4" name="Rechteck 3"/>
          <p:cNvSpPr>
            <a:spLocks noChangeArrowheads="1"/>
          </p:cNvSpPr>
          <p:nvPr/>
        </p:nvSpPr>
        <p:spPr bwMode="auto">
          <a:xfrm>
            <a:off x="792162" y="3338990"/>
            <a:ext cx="83518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charset="0"/>
              <a:buChar char="•"/>
              <a:tabLst>
                <a:tab pos="3951288" algn="l"/>
                <a:tab pos="4478338" algn="l"/>
              </a:tabLst>
            </a:pPr>
            <a:r>
              <a:rPr lang="de-DE" sz="4000" dirty="0">
                <a:latin typeface="Verdana" pitchFamily="34" charset="0"/>
              </a:rPr>
              <a:t> G-Kurse	</a:t>
            </a:r>
            <a:r>
              <a:rPr lang="de-DE" sz="3200" dirty="0">
                <a:latin typeface="Verdana" pitchFamily="34" charset="0"/>
              </a:rPr>
              <a:t>2  in den ersten   	    drei Halbjahren</a:t>
            </a:r>
          </a:p>
          <a:p>
            <a:pPr>
              <a:lnSpc>
                <a:spcPct val="90000"/>
              </a:lnSpc>
              <a:tabLst>
                <a:tab pos="3951288" algn="l"/>
                <a:tab pos="4478338" algn="l"/>
              </a:tabLst>
            </a:pPr>
            <a:endParaRPr lang="de-DE" sz="2800" dirty="0">
              <a:latin typeface="Verdana" pitchFamily="34" charset="0"/>
            </a:endParaRPr>
          </a:p>
          <a:p>
            <a:pPr>
              <a:lnSpc>
                <a:spcPct val="90000"/>
              </a:lnSpc>
              <a:tabLst>
                <a:tab pos="3951288" algn="l"/>
                <a:tab pos="4478338" algn="l"/>
              </a:tabLst>
            </a:pPr>
            <a:r>
              <a:rPr lang="de-DE" sz="2800" dirty="0">
                <a:latin typeface="Verdana" pitchFamily="34" charset="0"/>
              </a:rPr>
              <a:t>	1 	im vierten Halbjahr</a:t>
            </a:r>
          </a:p>
          <a:p>
            <a:pPr>
              <a:lnSpc>
                <a:spcPct val="90000"/>
              </a:lnSpc>
              <a:tabLst>
                <a:tab pos="3951288" algn="l"/>
                <a:tab pos="4478338" algn="l"/>
              </a:tabLst>
            </a:pPr>
            <a:endParaRPr lang="de-DE" sz="3200" dirty="0">
              <a:latin typeface="Verdana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41425" y="4014788"/>
            <a:ext cx="2565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(Ausnahme: SF, </a:t>
            </a:r>
            <a:r>
              <a:rPr lang="de-DE" dirty="0" err="1"/>
              <a:t>Sp</a:t>
            </a:r>
            <a:r>
              <a:rPr lang="de-DE" dirty="0"/>
              <a:t>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37A94A0-6406-FBF2-3D35-DA1171556D75}"/>
              </a:ext>
            </a:extLst>
          </p:cNvPr>
          <p:cNvSpPr txBox="1"/>
          <p:nvPr/>
        </p:nvSpPr>
        <p:spPr>
          <a:xfrm>
            <a:off x="1032734" y="5841402"/>
            <a:ext cx="7211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ACHTUNG: Zeugnisse!!!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2312"/>
          </a:xfrm>
        </p:spPr>
        <p:txBody>
          <a:bodyPr/>
          <a:lstStyle/>
          <a:p>
            <a:pPr eaLnBrk="1" hangingPunct="1"/>
            <a:r>
              <a:rPr lang="de-DE" sz="4000" dirty="0"/>
              <a:t>5 Prüfungsfächer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8900"/>
            <a:ext cx="8305800" cy="5265738"/>
          </a:xfrm>
        </p:spPr>
        <p:txBody>
          <a:bodyPr/>
          <a:lstStyle/>
          <a:p>
            <a:pPr marL="712788" indent="-712788" eaLnBrk="1" hangingPunct="1">
              <a:buFontTx/>
              <a:buNone/>
              <a:tabLst>
                <a:tab pos="1611313" algn="l"/>
                <a:tab pos="2149475" algn="l"/>
                <a:tab pos="4664075" algn="l"/>
              </a:tabLst>
            </a:pPr>
            <a:r>
              <a:rPr lang="de-DE" dirty="0"/>
              <a:t>	1. PF:	LK	</a:t>
            </a:r>
            <a:r>
              <a:rPr lang="de-DE" dirty="0" err="1"/>
              <a:t>schriftl</a:t>
            </a:r>
            <a:r>
              <a:rPr lang="de-DE" dirty="0"/>
              <a:t>. </a:t>
            </a:r>
            <a:r>
              <a:rPr lang="de-DE" sz="2000" dirty="0"/>
              <a:t>(4,5 h) </a:t>
            </a:r>
            <a:endParaRPr lang="de-DE" dirty="0"/>
          </a:p>
          <a:p>
            <a:pPr marL="712788" indent="-712788" eaLnBrk="1" hangingPunct="1">
              <a:buFontTx/>
              <a:buNone/>
              <a:tabLst>
                <a:tab pos="1611313" algn="l"/>
                <a:tab pos="2149475" algn="l"/>
                <a:tab pos="4664075" algn="l"/>
              </a:tabLst>
            </a:pPr>
            <a:r>
              <a:rPr lang="de-DE" dirty="0"/>
              <a:t>	2. PF:	LK	schriftl. </a:t>
            </a:r>
            <a:r>
              <a:rPr lang="de-DE" sz="2000" dirty="0"/>
              <a:t>(4,5 h)</a:t>
            </a:r>
            <a:endParaRPr lang="de-DE" dirty="0"/>
          </a:p>
          <a:p>
            <a:pPr marL="712788" indent="-712788" eaLnBrk="1" hangingPunct="1">
              <a:buFontTx/>
              <a:buNone/>
              <a:tabLst>
                <a:tab pos="1611313" algn="l"/>
                <a:tab pos="2149475" algn="l"/>
                <a:tab pos="4664075" algn="l"/>
              </a:tabLst>
            </a:pPr>
            <a:r>
              <a:rPr lang="de-DE" sz="2000" dirty="0"/>
              <a:t>			</a:t>
            </a:r>
            <a:r>
              <a:rPr lang="de-DE" sz="2000" dirty="0">
                <a:solidFill>
                  <a:srgbClr val="FF0000"/>
                </a:solidFill>
              </a:rPr>
              <a:t>Ausnahme: </a:t>
            </a:r>
            <a:r>
              <a:rPr lang="de-DE" sz="2000" dirty="0" err="1">
                <a:solidFill>
                  <a:srgbClr val="FF0000"/>
                </a:solidFill>
              </a:rPr>
              <a:t>LK-Deutsch</a:t>
            </a:r>
            <a:r>
              <a:rPr lang="de-DE" sz="2000" dirty="0">
                <a:solidFill>
                  <a:srgbClr val="FF0000"/>
                </a:solidFill>
              </a:rPr>
              <a:t>: 5,25 h</a:t>
            </a:r>
          </a:p>
          <a:p>
            <a:pPr marL="712788" indent="-712788" eaLnBrk="1" hangingPunct="1">
              <a:buFontTx/>
              <a:buNone/>
              <a:tabLst>
                <a:tab pos="1611313" algn="l"/>
                <a:tab pos="2149475" algn="l"/>
                <a:tab pos="4664075" algn="l"/>
              </a:tabLst>
            </a:pPr>
            <a:r>
              <a:rPr lang="de-DE" dirty="0"/>
              <a:t>	3. PF:	GK	schriftl. </a:t>
            </a:r>
            <a:r>
              <a:rPr lang="de-DE" sz="2000" dirty="0"/>
              <a:t>(3,75h bzw. 3h)</a:t>
            </a:r>
            <a:endParaRPr lang="de-DE" dirty="0"/>
          </a:p>
          <a:p>
            <a:pPr marL="712788" indent="-712788" eaLnBrk="1" hangingPunct="1">
              <a:buFontTx/>
              <a:buNone/>
              <a:tabLst>
                <a:tab pos="1611313" algn="l"/>
                <a:tab pos="2149475" algn="l"/>
                <a:tab pos="4664075" algn="l"/>
              </a:tabLst>
            </a:pPr>
            <a:r>
              <a:rPr lang="de-DE" dirty="0"/>
              <a:t>	4. PF:	GK	schriftl. </a:t>
            </a:r>
            <a:r>
              <a:rPr lang="de-DE" sz="2000" dirty="0"/>
              <a:t>(3,75h bzw. 3h)</a:t>
            </a:r>
            <a:endParaRPr lang="de-DE" dirty="0"/>
          </a:p>
          <a:p>
            <a:pPr marL="712788" indent="-712788" eaLnBrk="1" hangingPunct="1">
              <a:buFontTx/>
              <a:buNone/>
              <a:tabLst>
                <a:tab pos="1611313" algn="l"/>
                <a:tab pos="2149475" algn="l"/>
                <a:tab pos="4664075" algn="l"/>
              </a:tabLst>
            </a:pPr>
            <a:r>
              <a:rPr lang="de-DE" sz="2000" dirty="0">
                <a:solidFill>
                  <a:srgbClr val="FF0000"/>
                </a:solidFill>
              </a:rPr>
              <a:t>			Ausnahme: G-Deutsch: 4,25 h / G-Englisch: 4 h </a:t>
            </a:r>
            <a:endParaRPr lang="de-DE" sz="2000" dirty="0"/>
          </a:p>
          <a:p>
            <a:pPr marL="712788" indent="-712788" eaLnBrk="1" hangingPunct="1">
              <a:buFontTx/>
              <a:buNone/>
              <a:tabLst>
                <a:tab pos="1611313" algn="l"/>
                <a:tab pos="2149475" algn="l"/>
                <a:tab pos="4664075" algn="l"/>
              </a:tabLst>
            </a:pPr>
            <a:r>
              <a:rPr lang="de-DE" dirty="0"/>
              <a:t>	5. PF:	GK	mündlich  </a:t>
            </a:r>
            <a:r>
              <a:rPr lang="de-DE" sz="2000" dirty="0"/>
              <a:t>(20 min)</a:t>
            </a:r>
          </a:p>
          <a:p>
            <a:pPr marL="712788" indent="-712788" eaLnBrk="1" hangingPunct="1">
              <a:buFontTx/>
              <a:buNone/>
              <a:tabLst>
                <a:tab pos="1611313" algn="l"/>
                <a:tab pos="2149475" algn="l"/>
                <a:tab pos="4664075" algn="l"/>
              </a:tabLst>
            </a:pPr>
            <a:r>
              <a:rPr lang="de-DE" sz="2000" dirty="0"/>
              <a:t>         </a:t>
            </a:r>
          </a:p>
          <a:p>
            <a:pPr marL="712788" indent="-712788" eaLnBrk="1" hangingPunct="1">
              <a:buFontTx/>
              <a:buNone/>
              <a:tabLst>
                <a:tab pos="1611313" algn="l"/>
                <a:tab pos="2149475" algn="l"/>
                <a:tab pos="4664075" algn="l"/>
              </a:tabLst>
            </a:pPr>
            <a:r>
              <a:rPr lang="de-DE" sz="2000" dirty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5 Prüfungsfächer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525290" cy="5328592"/>
          </a:xfrm>
        </p:spPr>
        <p:txBody>
          <a:bodyPr/>
          <a:lstStyle/>
          <a:p>
            <a:pPr eaLnBrk="1" hangingPunct="1"/>
            <a:r>
              <a:rPr lang="de-DE" sz="2800" b="1" dirty="0">
                <a:solidFill>
                  <a:srgbClr val="0000FF"/>
                </a:solidFill>
              </a:rPr>
              <a:t>durchgehende Belegung</a:t>
            </a:r>
            <a:r>
              <a:rPr lang="de-DE" sz="2800" dirty="0"/>
              <a:t> in der Oberstufe </a:t>
            </a:r>
            <a:r>
              <a:rPr lang="de-DE" sz="1400" dirty="0"/>
              <a:t>(10, 11, 12) </a:t>
            </a:r>
          </a:p>
          <a:p>
            <a:pPr eaLnBrk="1" hangingPunct="1"/>
            <a:endParaRPr lang="de-DE" sz="1400" dirty="0"/>
          </a:p>
          <a:p>
            <a:pPr eaLnBrk="1" hangingPunct="1"/>
            <a:r>
              <a:rPr lang="de-DE" sz="2800" b="1" dirty="0">
                <a:solidFill>
                  <a:srgbClr val="0000FF"/>
                </a:solidFill>
              </a:rPr>
              <a:t>Mindestens 2 der 3 Kernfächer</a:t>
            </a:r>
            <a:r>
              <a:rPr lang="de-DE" sz="2800" dirty="0"/>
              <a:t> </a:t>
            </a:r>
          </a:p>
          <a:p>
            <a:pPr eaLnBrk="1" hangingPunct="1"/>
            <a:endParaRPr lang="de-DE" sz="1400" dirty="0"/>
          </a:p>
          <a:p>
            <a:pPr eaLnBrk="1" hangingPunct="1"/>
            <a:r>
              <a:rPr lang="de-DE" sz="2800" b="1" dirty="0">
                <a:solidFill>
                  <a:srgbClr val="0000FF"/>
                </a:solidFill>
              </a:rPr>
              <a:t>Mind. 1 </a:t>
            </a:r>
            <a:r>
              <a:rPr lang="de-DE" sz="2800" b="1" dirty="0"/>
              <a:t>und </a:t>
            </a:r>
            <a:r>
              <a:rPr lang="de-DE" sz="2800" b="1" dirty="0">
                <a:solidFill>
                  <a:srgbClr val="0000FF"/>
                </a:solidFill>
              </a:rPr>
              <a:t>max. 2 </a:t>
            </a:r>
            <a:r>
              <a:rPr lang="de-DE" sz="2800" dirty="0"/>
              <a:t>Fächer des</a:t>
            </a:r>
            <a:r>
              <a:rPr lang="de-DE" sz="2800" b="1" dirty="0">
                <a:solidFill>
                  <a:srgbClr val="0000FF"/>
                </a:solidFill>
              </a:rPr>
              <a:t> </a:t>
            </a:r>
            <a:r>
              <a:rPr lang="de-DE" sz="2800" b="1" dirty="0" err="1">
                <a:solidFill>
                  <a:srgbClr val="0000FF"/>
                </a:solidFill>
              </a:rPr>
              <a:t>gesellschaftsw</a:t>
            </a:r>
            <a:r>
              <a:rPr lang="de-DE" sz="2800" b="1" dirty="0">
                <a:solidFill>
                  <a:srgbClr val="0000FF"/>
                </a:solidFill>
              </a:rPr>
              <a:t>.</a:t>
            </a:r>
            <a:r>
              <a:rPr lang="de-DE" sz="2800" dirty="0"/>
              <a:t> Aufgabenfeldes (</a:t>
            </a:r>
            <a:r>
              <a:rPr lang="de-DE" sz="2800" dirty="0" err="1"/>
              <a:t>Ek</a:t>
            </a:r>
            <a:r>
              <a:rPr lang="de-DE" sz="2800" dirty="0"/>
              <a:t>, Po, </a:t>
            </a:r>
            <a:r>
              <a:rPr lang="de-DE" sz="2800" dirty="0" err="1"/>
              <a:t>Ge</a:t>
            </a:r>
            <a:r>
              <a:rPr lang="de-DE" sz="2800" dirty="0"/>
              <a:t>, </a:t>
            </a:r>
            <a:r>
              <a:rPr lang="de-DE" sz="2800" dirty="0" err="1"/>
              <a:t>Wl</a:t>
            </a:r>
            <a:r>
              <a:rPr lang="de-DE" sz="2800" dirty="0"/>
              <a:t>)</a:t>
            </a:r>
          </a:p>
          <a:p>
            <a:pPr eaLnBrk="1" hangingPunct="1"/>
            <a:endParaRPr lang="de-DE" sz="2800" dirty="0"/>
          </a:p>
          <a:p>
            <a:pPr eaLnBrk="1" hangingPunct="1">
              <a:spcBef>
                <a:spcPts val="0"/>
              </a:spcBef>
            </a:pPr>
            <a:r>
              <a:rPr lang="de-DE" sz="2800" dirty="0"/>
              <a:t>Mind. ein Fach aus jedem der </a:t>
            </a:r>
            <a:r>
              <a:rPr lang="de-DE" sz="2800" b="1" dirty="0">
                <a:solidFill>
                  <a:srgbClr val="0000FF"/>
                </a:solidFill>
              </a:rPr>
              <a:t>3 Aufgabenfelder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357188" algn="l"/>
              </a:tabLst>
            </a:pPr>
            <a:r>
              <a:rPr lang="de-DE" sz="2800" b="1" dirty="0">
                <a:solidFill>
                  <a:srgbClr val="0000FF"/>
                </a:solidFill>
              </a:rPr>
              <a:t>	</a:t>
            </a:r>
            <a:r>
              <a:rPr lang="de-DE" sz="1800" dirty="0"/>
              <a:t>(</a:t>
            </a:r>
            <a:r>
              <a:rPr lang="de-DE" sz="1800" dirty="0" err="1"/>
              <a:t>sprachl</a:t>
            </a:r>
            <a:r>
              <a:rPr lang="de-DE" sz="1800" dirty="0"/>
              <a:t>./</a:t>
            </a:r>
            <a:r>
              <a:rPr lang="de-DE" sz="1800" dirty="0" err="1"/>
              <a:t>liter</a:t>
            </a:r>
            <a:r>
              <a:rPr lang="de-DE" sz="1800" dirty="0"/>
              <a:t>./</a:t>
            </a:r>
            <a:r>
              <a:rPr lang="de-DE" sz="1800" dirty="0" err="1"/>
              <a:t>künstl</a:t>
            </a:r>
            <a:r>
              <a:rPr lang="de-DE" sz="1800" dirty="0"/>
              <a:t>.   -   </a:t>
            </a:r>
            <a:r>
              <a:rPr lang="de-DE" sz="1800" dirty="0" err="1"/>
              <a:t>gesellschaftsw</a:t>
            </a:r>
            <a:r>
              <a:rPr lang="de-DE" sz="1800" dirty="0"/>
              <a:t>.   -    math./</a:t>
            </a:r>
            <a:r>
              <a:rPr lang="de-DE" sz="1800" dirty="0" err="1"/>
              <a:t>naturw</a:t>
            </a:r>
            <a:r>
              <a:rPr lang="de-DE" sz="1800" dirty="0"/>
              <a:t>./techn.)</a:t>
            </a:r>
          </a:p>
          <a:p>
            <a:pPr marL="0" indent="0" eaLnBrk="1" hangingPunct="1">
              <a:spcBef>
                <a:spcPts val="600"/>
              </a:spcBef>
              <a:buNone/>
              <a:tabLst>
                <a:tab pos="357188" algn="l"/>
              </a:tabLst>
            </a:pPr>
            <a:endParaRPr lang="de-DE" sz="1800" dirty="0"/>
          </a:p>
          <a:p>
            <a:pPr eaLnBrk="1" hangingPunct="1"/>
            <a:r>
              <a:rPr lang="de-DE" sz="2800" b="1" dirty="0">
                <a:solidFill>
                  <a:srgbClr val="0000FF"/>
                </a:solidFill>
              </a:rPr>
              <a:t>Max. 1 zweistündiger </a:t>
            </a:r>
            <a:r>
              <a:rPr lang="de-DE" sz="2800" dirty="0"/>
              <a:t>Grundkurs </a:t>
            </a:r>
          </a:p>
          <a:p>
            <a:pPr marL="457200" lvl="1" indent="0" eaLnBrk="1" hangingPunct="1">
              <a:buNone/>
            </a:pPr>
            <a:r>
              <a:rPr lang="de-DE" sz="1800" dirty="0"/>
              <a:t>(Ausnahme: SF, 2 </a:t>
            </a:r>
            <a:r>
              <a:rPr lang="de-DE" sz="1800" dirty="0" err="1"/>
              <a:t>std.</a:t>
            </a:r>
            <a:r>
              <a:rPr lang="de-DE" sz="1800" dirty="0"/>
              <a:t> Sport)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Fachpraktische Prüfungen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1550" y="2123855"/>
            <a:ext cx="8229600" cy="3719010"/>
          </a:xfrm>
        </p:spPr>
        <p:txBody>
          <a:bodyPr/>
          <a:lstStyle/>
          <a:p>
            <a:pPr>
              <a:spcBef>
                <a:spcPct val="50000"/>
              </a:spcBef>
              <a:tabLst>
                <a:tab pos="3054350" algn="l"/>
              </a:tabLst>
            </a:pPr>
            <a:r>
              <a:rPr lang="de-DE" b="1" dirty="0" err="1"/>
              <a:t>Bk</a:t>
            </a:r>
            <a:r>
              <a:rPr lang="de-DE" b="1" dirty="0"/>
              <a:t>, </a:t>
            </a:r>
            <a:r>
              <a:rPr lang="de-DE" b="1" dirty="0" err="1"/>
              <a:t>Mu</a:t>
            </a:r>
            <a:r>
              <a:rPr lang="de-DE" b="1" dirty="0"/>
              <a:t>          	:	</a:t>
            </a:r>
            <a:r>
              <a:rPr lang="de-DE" b="1" dirty="0" err="1">
                <a:solidFill>
                  <a:schemeClr val="hlink"/>
                </a:solidFill>
              </a:rPr>
              <a:t>fachprakt</a:t>
            </a:r>
            <a:r>
              <a:rPr lang="de-DE" b="1" dirty="0">
                <a:solidFill>
                  <a:schemeClr val="hlink"/>
                </a:solidFill>
              </a:rPr>
              <a:t>.</a:t>
            </a:r>
            <a:r>
              <a:rPr lang="de-DE" b="1" dirty="0"/>
              <a:t> Prüfung 		</a:t>
            </a:r>
            <a:r>
              <a:rPr lang="de-DE" b="1" dirty="0">
                <a:solidFill>
                  <a:schemeClr val="hlink"/>
                </a:solidFill>
              </a:rPr>
              <a:t>möglich</a:t>
            </a:r>
          </a:p>
          <a:p>
            <a:pPr>
              <a:spcBef>
                <a:spcPct val="50000"/>
              </a:spcBef>
              <a:tabLst>
                <a:tab pos="3054350" algn="l"/>
              </a:tabLst>
            </a:pPr>
            <a:endParaRPr lang="de-DE" b="1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  <a:tabLst>
                <a:tab pos="3054350" algn="l"/>
                <a:tab pos="3584575" algn="l"/>
              </a:tabLst>
            </a:pPr>
            <a:r>
              <a:rPr lang="de-DE" b="1" dirty="0" err="1"/>
              <a:t>Sp</a:t>
            </a:r>
            <a:r>
              <a:rPr lang="de-DE" b="1" dirty="0"/>
              <a:t>  (LK)   	: 	</a:t>
            </a:r>
            <a:r>
              <a:rPr lang="de-DE" b="1" dirty="0" err="1">
                <a:solidFill>
                  <a:schemeClr val="hlink"/>
                </a:solidFill>
              </a:rPr>
              <a:t>sportprakt</a:t>
            </a:r>
            <a:r>
              <a:rPr lang="de-DE" b="1" dirty="0">
                <a:solidFill>
                  <a:schemeClr val="hlink"/>
                </a:solidFill>
              </a:rPr>
              <a:t>.</a:t>
            </a:r>
            <a:r>
              <a:rPr lang="de-DE" b="1" dirty="0"/>
              <a:t> Prüfung 		</a:t>
            </a:r>
            <a:r>
              <a:rPr lang="de-DE" b="1" dirty="0">
                <a:solidFill>
                  <a:schemeClr val="hlink"/>
                </a:solidFill>
              </a:rPr>
              <a:t>verbindlich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49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709696"/>
              </p:ext>
            </p:extLst>
          </p:nvPr>
        </p:nvGraphicFramePr>
        <p:xfrm>
          <a:off x="656565" y="458670"/>
          <a:ext cx="7965885" cy="5985660"/>
        </p:xfrm>
        <a:graphic>
          <a:graphicData uri="http://schemas.openxmlformats.org/drawingml/2006/table">
            <a:tbl>
              <a:tblPr/>
              <a:tblGrid>
                <a:gridCol w="2228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7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14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Wahlbeispiel 1  -  Prüfungsfächer</a:t>
                      </a:r>
                    </a:p>
                  </a:txBody>
                  <a:tcPr marL="6892" marR="6892" marT="68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06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2" marR="6892" marT="68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2" marR="6892" marT="68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2" marR="6892" marT="68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2" marR="6892" marT="68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40">
                <a:tc>
                  <a:txBody>
                    <a:bodyPr/>
                    <a:lstStyle/>
                    <a:p>
                      <a:pPr marL="182563" indent="0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Mathematik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   5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Kernfach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182563" lvl="1" indent="0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Biologie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   5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265113" lvl="1" indent="-82550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Kernfach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Englisch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Kernfach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Chemie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Geschichte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Politik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Musik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Religion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Informatik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346975" y="1223755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schriftlich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51114" y="4067342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schriftlich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346975" y="1673805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schriftlich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301970" y="6067885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schriftlich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317398" y="2662860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mündlich</a:t>
            </a:r>
          </a:p>
        </p:txBody>
      </p:sp>
    </p:spTree>
    <p:extLst>
      <p:ext uri="{BB962C8B-B14F-4D97-AF65-F5344CB8AC3E}">
        <p14:creationId xmlns:p14="http://schemas.microsoft.com/office/powerpoint/2010/main" val="23218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3836"/>
              </p:ext>
            </p:extLst>
          </p:nvPr>
        </p:nvGraphicFramePr>
        <p:xfrm>
          <a:off x="656565" y="458670"/>
          <a:ext cx="7965885" cy="5985660"/>
        </p:xfrm>
        <a:graphic>
          <a:graphicData uri="http://schemas.openxmlformats.org/drawingml/2006/table">
            <a:tbl>
              <a:tblPr/>
              <a:tblGrid>
                <a:gridCol w="2228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7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14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Wahlbeispiel 2  -  Prüfungsfächer</a:t>
                      </a:r>
                    </a:p>
                  </a:txBody>
                  <a:tcPr marL="6892" marR="6892" marT="68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06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2" marR="6892" marT="68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2" marR="6892" marT="68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2" marR="6892" marT="68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2" marR="6892" marT="68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40">
                <a:tc>
                  <a:txBody>
                    <a:bodyPr/>
                    <a:lstStyle/>
                    <a:p>
                      <a:pPr marL="182563" indent="0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   5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Kernfach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182563" lvl="1" indent="0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Englisch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   5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Kernfach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265113" lvl="1" indent="-82550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Mathematik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Kernfach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Französisch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Biologie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Geschichte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Erdkunde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Bildende Kunst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Religion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5537">
                <a:tc>
                  <a:txBody>
                    <a:bodyPr/>
                    <a:lstStyle/>
                    <a:p>
                      <a:pPr marL="457200" lvl="1" indent="-274638" algn="l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Philosophie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2" marR="6892" marT="68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346975" y="1223755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schriftlich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351114" y="4067342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schriftlich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346975" y="1673805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schriftlich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347539" y="3077985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schriftlich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317398" y="2662860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mündlich</a:t>
            </a:r>
          </a:p>
        </p:txBody>
      </p:sp>
    </p:spTree>
    <p:extLst>
      <p:ext uri="{BB962C8B-B14F-4D97-AF65-F5344CB8AC3E}">
        <p14:creationId xmlns:p14="http://schemas.microsoft.com/office/powerpoint/2010/main" val="345411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2012"/>
          </a:xfrm>
        </p:spPr>
        <p:txBody>
          <a:bodyPr/>
          <a:lstStyle/>
          <a:p>
            <a:pPr eaLnBrk="1" hangingPunct="1"/>
            <a:r>
              <a:rPr lang="de-DE" u="sng"/>
              <a:t>Qualifikation im Kursbereich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19375"/>
            <a:ext cx="8229600" cy="4238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dirty="0"/>
              <a:t>4 Kurse in den 5 Prüfungsfächern</a:t>
            </a:r>
          </a:p>
          <a:p>
            <a:pPr eaLnBrk="1" hangingPunct="1">
              <a:lnSpc>
                <a:spcPct val="40000"/>
              </a:lnSpc>
              <a:buFontTx/>
              <a:buNone/>
            </a:pPr>
            <a:r>
              <a:rPr lang="de-DE" sz="2800" dirty="0"/>
              <a:t>     </a:t>
            </a:r>
            <a:r>
              <a:rPr lang="de-DE" sz="2000" dirty="0"/>
              <a:t>und soweit davon nicht abgedeckt</a:t>
            </a:r>
          </a:p>
          <a:p>
            <a:pPr eaLnBrk="1" hangingPunct="1">
              <a:lnSpc>
                <a:spcPct val="40000"/>
              </a:lnSpc>
              <a:buFontTx/>
              <a:buNone/>
            </a:pPr>
            <a:r>
              <a:rPr lang="de-DE" sz="2800" dirty="0"/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Je 4 Kurse in den 3 Kernfächern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Mindestens 2 Kurse </a:t>
            </a:r>
            <a:r>
              <a:rPr lang="de-DE" sz="2400" dirty="0" err="1"/>
              <a:t>Ge</a:t>
            </a:r>
            <a:endParaRPr lang="de-DE" sz="2400" dirty="0"/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4 Kurse GW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4 Kurse NW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Mindestens 2 Kurse KF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Mindestens 2 Kurse Re/</a:t>
            </a:r>
            <a:r>
              <a:rPr lang="de-DE" sz="2400" dirty="0" err="1"/>
              <a:t>All.Ethik</a:t>
            </a:r>
            <a:endParaRPr lang="de-DE" sz="2400" dirty="0"/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Rest nach Wahl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39725" y="1223963"/>
            <a:ext cx="8507413" cy="120015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b="1" dirty="0">
                <a:solidFill>
                  <a:srgbClr val="0000FF"/>
                </a:solidFill>
              </a:rPr>
              <a:t>40 Kurse </a:t>
            </a:r>
            <a:r>
              <a:rPr lang="de-DE" sz="2400" b="1" dirty="0"/>
              <a:t>(von in der Regel 11 x 4 = 44 Kursen)</a:t>
            </a:r>
            <a:r>
              <a:rPr lang="de-DE" sz="3600" b="1" dirty="0"/>
              <a:t> </a:t>
            </a:r>
            <a:r>
              <a:rPr lang="de-DE" sz="3600" dirty="0"/>
              <a:t>müssen eingebracht werden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79400"/>
            <a:ext cx="8229600" cy="719138"/>
          </a:xfrm>
        </p:spPr>
        <p:txBody>
          <a:bodyPr/>
          <a:lstStyle/>
          <a:p>
            <a:r>
              <a:rPr lang="de-DE" sz="4000"/>
              <a:t>Qualifikation im Kursbereich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76250" y="1717675"/>
            <a:ext cx="21590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Deutsch  (L)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636838" y="2115612"/>
            <a:ext cx="719137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75210" y="2113456"/>
            <a:ext cx="21590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Englisch  (L) 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75210" y="2508197"/>
            <a:ext cx="2159000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Mathematik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477838" y="2902390"/>
            <a:ext cx="21590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Französisch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78878" y="3298487"/>
            <a:ext cx="2159000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Biologie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478878" y="3693512"/>
            <a:ext cx="21590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Geschichte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477838" y="4088253"/>
            <a:ext cx="2159000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Erkunde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478878" y="4482553"/>
            <a:ext cx="21590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Bildende Kunst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478878" y="4878388"/>
            <a:ext cx="2159000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/>
              <a:t>Religion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479727" y="5273376"/>
            <a:ext cx="21590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Sport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476250" y="1179513"/>
            <a:ext cx="2159000" cy="539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Fächer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2636838" y="1179513"/>
            <a:ext cx="719137" cy="539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400" b="1" dirty="0"/>
              <a:t>Abitur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636838" y="4482837"/>
            <a:ext cx="719137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de-DE" sz="1600" b="1"/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2636838" y="3691736"/>
            <a:ext cx="719137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endParaRPr lang="de-DE" sz="2000" b="1"/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2636838" y="5274205"/>
            <a:ext cx="719137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de-DE" sz="1600" b="1"/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355975" y="1449388"/>
            <a:ext cx="3238500" cy="2698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 dirty="0"/>
              <a:t>1            2          3          4          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357563" y="1179513"/>
            <a:ext cx="4318000" cy="2698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               Halbjahre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6597650" y="1719263"/>
            <a:ext cx="1079500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26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6597650" y="1449388"/>
            <a:ext cx="1079500" cy="269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 dirty="0"/>
              <a:t>Summe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6597650" y="2115612"/>
            <a:ext cx="1079500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/>
              <a:t>45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6594737" y="2509049"/>
            <a:ext cx="1080825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21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6597650" y="2903810"/>
            <a:ext cx="10795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/>
              <a:t>36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6597650" y="3303743"/>
            <a:ext cx="1079500" cy="39003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/>
              <a:t>42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597650" y="3691315"/>
            <a:ext cx="10795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/>
              <a:t>21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6597650" y="4880801"/>
            <a:ext cx="1079500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27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6597650" y="4482338"/>
            <a:ext cx="10795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16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6597650" y="4085436"/>
            <a:ext cx="10795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90000" bIns="90000"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44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6597650" y="5276877"/>
            <a:ext cx="1079500" cy="39174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36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3355975" y="4085436"/>
            <a:ext cx="32385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      10         11        11        12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3353326" y="4481930"/>
            <a:ext cx="3245364" cy="39488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      08                     08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3355975" y="4877593"/>
            <a:ext cx="3238500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                   08        09        10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3355975" y="5273965"/>
            <a:ext cx="32385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      10         10        08        08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3355975" y="2903810"/>
            <a:ext cx="32385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      08         09        10        09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3355975" y="3298572"/>
            <a:ext cx="3238500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      12         10        11        09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3355975" y="3691736"/>
            <a:ext cx="32385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      06  </a:t>
            </a:r>
            <a:r>
              <a:rPr lang="de-DE" sz="1600" b="1" dirty="0">
                <a:solidFill>
                  <a:srgbClr val="FF0000"/>
                </a:solidFill>
              </a:rPr>
              <a:t>   </a:t>
            </a:r>
            <a:r>
              <a:rPr lang="de-DE" sz="1600" b="1" dirty="0"/>
              <a:t>    07        08        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3353326" y="2509049"/>
            <a:ext cx="3238500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>
                <a:solidFill>
                  <a:srgbClr val="FF0000"/>
                </a:solidFill>
              </a:rPr>
              <a:t>      03        </a:t>
            </a:r>
            <a:r>
              <a:rPr lang="de-DE" sz="1600" b="1" dirty="0"/>
              <a:t> 06        05</a:t>
            </a:r>
            <a:r>
              <a:rPr lang="de-DE" sz="2000" b="1" dirty="0"/>
              <a:t>       </a:t>
            </a:r>
            <a:r>
              <a:rPr lang="de-DE" sz="1600" b="1" dirty="0"/>
              <a:t>07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3355975" y="2115612"/>
            <a:ext cx="3238500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      09         11        12        13</a:t>
            </a: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3355975" y="1719263"/>
            <a:ext cx="3238500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      06        </a:t>
            </a:r>
            <a:r>
              <a:rPr lang="de-DE" sz="1600" b="1" dirty="0">
                <a:solidFill>
                  <a:srgbClr val="FF0000"/>
                </a:solidFill>
              </a:rPr>
              <a:t> 04  </a:t>
            </a:r>
            <a:r>
              <a:rPr lang="de-DE" sz="1600" b="1" dirty="0"/>
              <a:t>      08        08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6597650" y="6062738"/>
            <a:ext cx="1079500" cy="5397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800" b="1" dirty="0"/>
              <a:t>350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4167188" y="6064755"/>
            <a:ext cx="2430462" cy="5397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Gesamtsumme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2636838" y="2509049"/>
            <a:ext cx="719137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endParaRPr lang="de-DE" sz="2000" b="1" dirty="0"/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2636838" y="1719263"/>
            <a:ext cx="719137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S</a:t>
            </a:r>
          </a:p>
        </p:txBody>
      </p: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2641053" y="4877593"/>
            <a:ext cx="719137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endParaRPr lang="de-DE" sz="2000" b="1" dirty="0"/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2636838" y="4086761"/>
            <a:ext cx="719137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S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2636838" y="3298572"/>
            <a:ext cx="719137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S</a:t>
            </a: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7677150" y="6058830"/>
            <a:ext cx="1258888" cy="5397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800" b="1" u="sng" dirty="0">
                <a:solidFill>
                  <a:srgbClr val="FF0000"/>
                </a:solidFill>
              </a:rPr>
              <a:t>&gt;</a:t>
            </a:r>
            <a:r>
              <a:rPr lang="de-DE" sz="2800" b="1" dirty="0">
                <a:solidFill>
                  <a:srgbClr val="FF0000"/>
                </a:solidFill>
              </a:rPr>
              <a:t> 200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475210" y="5668664"/>
            <a:ext cx="216221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Philosophie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2636785" y="5668623"/>
            <a:ext cx="719137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de-DE" sz="1600" b="1"/>
          </a:p>
        </p:txBody>
      </p:sp>
      <p:sp>
        <p:nvSpPr>
          <p:cNvPr id="53" name="Text Box 48"/>
          <p:cNvSpPr txBox="1">
            <a:spLocks noChangeArrowheads="1"/>
          </p:cNvSpPr>
          <p:nvPr/>
        </p:nvSpPr>
        <p:spPr bwMode="auto">
          <a:xfrm>
            <a:off x="2641772" y="2910975"/>
            <a:ext cx="719137" cy="3952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M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3360446" y="5668623"/>
            <a:ext cx="3238500" cy="3952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      09         10        08        09</a:t>
            </a:r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6598472" y="5670067"/>
            <a:ext cx="1079500" cy="39174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36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/>
      <p:bldP spid="58372" grpId="0" animBg="1"/>
      <p:bldP spid="58373" grpId="0" animBg="1"/>
      <p:bldP spid="58374" grpId="0" animBg="1"/>
      <p:bldP spid="58375" grpId="0" animBg="1"/>
      <p:bldP spid="58376" grpId="0" animBg="1"/>
      <p:bldP spid="58377" grpId="0" animBg="1"/>
      <p:bldP spid="58378" grpId="0" animBg="1"/>
      <p:bldP spid="58379" grpId="0" animBg="1"/>
      <p:bldP spid="58380" grpId="0" animBg="1"/>
      <p:bldP spid="58381" grpId="0" animBg="1"/>
      <p:bldP spid="58382" grpId="0" animBg="1"/>
      <p:bldP spid="58383" grpId="0" animBg="1"/>
      <p:bldP spid="58385" grpId="0" animBg="1"/>
      <p:bldP spid="58386" grpId="0" animBg="1"/>
      <p:bldP spid="58387" grpId="0" animBg="1"/>
      <p:bldP spid="58388" grpId="0" animBg="1"/>
      <p:bldP spid="58389" grpId="0" animBg="1"/>
      <p:bldP spid="58390" grpId="0" animBg="1"/>
      <p:bldP spid="58391" grpId="0" animBg="1"/>
      <p:bldP spid="58392" grpId="0" animBg="1"/>
      <p:bldP spid="58393" grpId="0" animBg="1"/>
      <p:bldP spid="58394" grpId="0" animBg="1"/>
      <p:bldP spid="58395" grpId="0" animBg="1"/>
      <p:bldP spid="58396" grpId="0" animBg="1"/>
      <p:bldP spid="58397" grpId="0" animBg="1"/>
      <p:bldP spid="58398" grpId="0" animBg="1"/>
      <p:bldP spid="58399" grpId="0" animBg="1"/>
      <p:bldP spid="58400" grpId="0" animBg="1"/>
      <p:bldP spid="58401" grpId="0" animBg="1"/>
      <p:bldP spid="58402" grpId="0" animBg="1"/>
      <p:bldP spid="58403" grpId="0" animBg="1"/>
      <p:bldP spid="58404" grpId="0" animBg="1"/>
      <p:bldP spid="58405" grpId="0" animBg="1"/>
      <p:bldP spid="58406" grpId="0" animBg="1"/>
      <p:bldP spid="58407" grpId="0" animBg="1"/>
      <p:bldP spid="58408" grpId="0" animBg="1"/>
      <p:bldP spid="58409" grpId="0" animBg="1"/>
      <p:bldP spid="58410" grpId="0" animBg="1"/>
      <p:bldP spid="58411" grpId="0" animBg="1"/>
      <p:bldP spid="58413" grpId="0" animBg="1"/>
      <p:bldP spid="58414" grpId="0" animBg="1"/>
      <p:bldP spid="58415" grpId="0" animBg="1"/>
      <p:bldP spid="58416" grpId="0" animBg="1"/>
      <p:bldP spid="58417" grpId="0" animBg="1"/>
      <p:bldP spid="58418" grpId="0" animBg="1"/>
      <p:bldP spid="58420" grpId="0" animBg="1"/>
      <p:bldP spid="51" grpId="0" animBg="1"/>
      <p:bldP spid="52" grpId="0" animBg="1"/>
      <p:bldP spid="53" grpId="0" animBg="1"/>
      <p:bldP spid="54" grpId="0" animBg="1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68300"/>
            <a:ext cx="7772400" cy="893763"/>
          </a:xfrm>
          <a:noFill/>
        </p:spPr>
        <p:txBody>
          <a:bodyPr anchor="t" anchorCtr="1"/>
          <a:lstStyle/>
          <a:p>
            <a:pPr eaLnBrk="1" hangingPunct="1"/>
            <a:r>
              <a:rPr lang="de-DE" sz="4800" u="sng"/>
              <a:t>Kursarten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41313" y="1673225"/>
            <a:ext cx="8461375" cy="466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138488" algn="l"/>
              </a:tabLst>
            </a:pPr>
            <a:r>
              <a:rPr lang="de-DE" sz="4000" dirty="0">
                <a:solidFill>
                  <a:srgbClr val="FF0066"/>
                </a:solidFill>
              </a:rPr>
              <a:t>L</a:t>
            </a:r>
            <a:r>
              <a:rPr lang="de-DE" sz="4000" dirty="0"/>
              <a:t>-Kurse:    	Kurse mit 	</a:t>
            </a:r>
            <a:r>
              <a:rPr lang="de-DE" sz="4000" dirty="0">
                <a:solidFill>
                  <a:srgbClr val="FF0066"/>
                </a:solidFill>
              </a:rPr>
              <a:t>erhöhtem</a:t>
            </a:r>
            <a:r>
              <a:rPr lang="de-DE" sz="4000" dirty="0"/>
              <a:t> 	Anforderungsniveau,   	</a:t>
            </a:r>
            <a:r>
              <a:rPr lang="de-DE" sz="4000" dirty="0">
                <a:solidFill>
                  <a:srgbClr val="FF0066"/>
                </a:solidFill>
              </a:rPr>
              <a:t>5</a:t>
            </a:r>
            <a:r>
              <a:rPr lang="de-DE" sz="4000" dirty="0"/>
              <a:t> stündig</a:t>
            </a:r>
          </a:p>
          <a:p>
            <a:pPr>
              <a:spcBef>
                <a:spcPct val="50000"/>
              </a:spcBef>
              <a:tabLst>
                <a:tab pos="3138488" algn="l"/>
              </a:tabLst>
            </a:pPr>
            <a:r>
              <a:rPr lang="de-DE" sz="4000" dirty="0">
                <a:solidFill>
                  <a:srgbClr val="0000FF"/>
                </a:solidFill>
              </a:rPr>
              <a:t>G</a:t>
            </a:r>
            <a:r>
              <a:rPr lang="de-DE" sz="4000" dirty="0"/>
              <a:t>-Kurse:   	Kurse mit   	</a:t>
            </a:r>
            <a:r>
              <a:rPr lang="de-DE" sz="4000" dirty="0">
                <a:solidFill>
                  <a:srgbClr val="0000FF"/>
                </a:solidFill>
              </a:rPr>
              <a:t>grundlegendem</a:t>
            </a:r>
            <a:r>
              <a:rPr lang="de-DE" sz="4000" dirty="0"/>
              <a:t> 	Anforderungsniveau,  	</a:t>
            </a:r>
            <a:r>
              <a:rPr lang="de-DE" sz="4000" dirty="0">
                <a:solidFill>
                  <a:srgbClr val="0000FF"/>
                </a:solidFill>
              </a:rPr>
              <a:t>4, 3</a:t>
            </a:r>
            <a:r>
              <a:rPr lang="de-DE" sz="4000" dirty="0"/>
              <a:t> oder </a:t>
            </a:r>
            <a:r>
              <a:rPr lang="de-DE" sz="4000" dirty="0">
                <a:solidFill>
                  <a:srgbClr val="0000FF"/>
                </a:solidFill>
              </a:rPr>
              <a:t>2</a:t>
            </a:r>
            <a:r>
              <a:rPr lang="de-DE" sz="4000" dirty="0"/>
              <a:t> stündig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de-DE" sz="4000" b="1" u="sng"/>
              <a:t>Qualifikation im Kursbereich</a:t>
            </a:r>
            <a:r>
              <a:rPr lang="de-DE" sz="3200" u="sng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6535" y="1673805"/>
            <a:ext cx="8506717" cy="5015670"/>
          </a:xfrm>
        </p:spPr>
        <p:txBody>
          <a:bodyPr/>
          <a:lstStyle/>
          <a:p>
            <a:pPr eaLnBrk="1" hangingPunct="1"/>
            <a:r>
              <a:rPr lang="de-DE" sz="3600" dirty="0">
                <a:solidFill>
                  <a:srgbClr val="FF0000"/>
                </a:solidFill>
              </a:rPr>
              <a:t>Punktsumme</a:t>
            </a:r>
            <a:r>
              <a:rPr lang="de-DE" sz="3600" dirty="0"/>
              <a:t> </a:t>
            </a:r>
            <a:r>
              <a:rPr lang="de-DE" sz="2400" dirty="0"/>
              <a:t>der 40 Kurse</a:t>
            </a:r>
            <a:r>
              <a:rPr lang="de-DE" sz="3600" dirty="0"/>
              <a:t> </a:t>
            </a:r>
            <a:r>
              <a:rPr lang="de-DE" sz="3600" u="sng" dirty="0">
                <a:solidFill>
                  <a:srgbClr val="FF0000"/>
                </a:solidFill>
              </a:rPr>
              <a:t>&gt;</a:t>
            </a:r>
            <a:r>
              <a:rPr lang="de-DE" sz="3600" dirty="0">
                <a:solidFill>
                  <a:srgbClr val="FF0000"/>
                </a:solidFill>
              </a:rPr>
              <a:t> 200</a:t>
            </a:r>
            <a:endParaRPr lang="de-DE" sz="3600" dirty="0"/>
          </a:p>
          <a:p>
            <a:pPr marL="0" indent="0" eaLnBrk="1" hangingPunct="1">
              <a:buNone/>
            </a:pPr>
            <a:endParaRPr lang="de-DE" sz="3600" dirty="0">
              <a:solidFill>
                <a:srgbClr val="FF0000"/>
              </a:solidFill>
            </a:endParaRPr>
          </a:p>
          <a:p>
            <a:pPr eaLnBrk="1" hangingPunct="1"/>
            <a:r>
              <a:rPr lang="de-DE" sz="3600" dirty="0">
                <a:solidFill>
                  <a:srgbClr val="FF0000"/>
                </a:solidFill>
              </a:rPr>
              <a:t>Kein</a:t>
            </a:r>
            <a:r>
              <a:rPr lang="de-DE" dirty="0"/>
              <a:t> </a:t>
            </a:r>
            <a:r>
              <a:rPr lang="de-DE" sz="2400" dirty="0"/>
              <a:t>einzubringender Kurs</a:t>
            </a:r>
            <a:r>
              <a:rPr lang="de-DE" dirty="0"/>
              <a:t> </a:t>
            </a:r>
            <a:r>
              <a:rPr lang="de-DE" sz="3600" dirty="0">
                <a:solidFill>
                  <a:srgbClr val="FF0000"/>
                </a:solidFill>
              </a:rPr>
              <a:t>00</a:t>
            </a:r>
          </a:p>
          <a:p>
            <a:pPr eaLnBrk="1" hangingPunct="1"/>
            <a:endParaRPr lang="de-DE" sz="2400" dirty="0">
              <a:solidFill>
                <a:srgbClr val="FF0000"/>
              </a:solidFill>
            </a:endParaRPr>
          </a:p>
          <a:p>
            <a:pPr eaLnBrk="1" hangingPunct="1"/>
            <a:r>
              <a:rPr lang="de-DE" sz="2400" dirty="0"/>
              <a:t>Mindestens</a:t>
            </a:r>
            <a:r>
              <a:rPr lang="de-DE" dirty="0"/>
              <a:t> </a:t>
            </a:r>
            <a:r>
              <a:rPr lang="de-DE" sz="3600" dirty="0">
                <a:solidFill>
                  <a:srgbClr val="FF0000"/>
                </a:solidFill>
              </a:rPr>
              <a:t>32 von 40</a:t>
            </a:r>
            <a:r>
              <a:rPr lang="de-DE" dirty="0"/>
              <a:t> </a:t>
            </a:r>
            <a:r>
              <a:rPr lang="de-DE" sz="2400" dirty="0"/>
              <a:t>Kursen</a:t>
            </a:r>
            <a:r>
              <a:rPr lang="de-DE" dirty="0"/>
              <a:t> </a:t>
            </a:r>
            <a:r>
              <a:rPr lang="de-DE" sz="3600" u="sng" dirty="0">
                <a:solidFill>
                  <a:srgbClr val="FF0000"/>
                </a:solidFill>
              </a:rPr>
              <a:t>&gt;</a:t>
            </a:r>
            <a:r>
              <a:rPr lang="de-DE" sz="3600" dirty="0">
                <a:solidFill>
                  <a:srgbClr val="FF0000"/>
                </a:solidFill>
              </a:rPr>
              <a:t> 05  </a:t>
            </a:r>
            <a:r>
              <a:rPr lang="de-DE" sz="1600" dirty="0"/>
              <a:t>(max. 8 rote Noten)</a:t>
            </a:r>
          </a:p>
          <a:p>
            <a:pPr eaLnBrk="1" hangingPunct="1"/>
            <a:endParaRPr lang="de-DE" sz="2400" dirty="0">
              <a:solidFill>
                <a:srgbClr val="FF0000"/>
              </a:solidFill>
            </a:endParaRPr>
          </a:p>
          <a:p>
            <a:pPr eaLnBrk="1" hangingPunct="1"/>
            <a:r>
              <a:rPr lang="de-DE" sz="2400" dirty="0"/>
              <a:t>Mindestens</a:t>
            </a:r>
            <a:r>
              <a:rPr lang="de-DE" sz="3600" dirty="0">
                <a:solidFill>
                  <a:srgbClr val="FF0000"/>
                </a:solidFill>
              </a:rPr>
              <a:t> 5 von 12 </a:t>
            </a:r>
            <a:r>
              <a:rPr lang="de-DE" sz="2400" dirty="0"/>
              <a:t>Kursen der </a:t>
            </a:r>
          </a:p>
          <a:p>
            <a:pPr marL="0" indent="0" eaLnBrk="1" hangingPunct="1">
              <a:buNone/>
            </a:pPr>
            <a:r>
              <a:rPr lang="de-DE" sz="2400" dirty="0">
                <a:solidFill>
                  <a:srgbClr val="FF0000"/>
                </a:solidFill>
              </a:rPr>
              <a:t>	</a:t>
            </a:r>
            <a:r>
              <a:rPr lang="de-DE" sz="3600" dirty="0">
                <a:solidFill>
                  <a:srgbClr val="FF0000"/>
                </a:solidFill>
              </a:rPr>
              <a:t>3 Kernfächer </a:t>
            </a:r>
            <a:r>
              <a:rPr lang="de-DE" sz="3600" u="sng" dirty="0">
                <a:solidFill>
                  <a:srgbClr val="FF0000"/>
                </a:solidFill>
              </a:rPr>
              <a:t>&gt;</a:t>
            </a:r>
            <a:r>
              <a:rPr lang="de-DE" sz="3600" dirty="0">
                <a:solidFill>
                  <a:srgbClr val="FF0000"/>
                </a:solidFill>
              </a:rPr>
              <a:t> 05   </a:t>
            </a:r>
            <a:r>
              <a:rPr lang="de-DE" sz="1600" dirty="0"/>
              <a:t>(max. 7 rote Noten)</a:t>
            </a:r>
            <a:endParaRPr lang="de-DE" sz="36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tabLst>
                <a:tab pos="357188" algn="l"/>
              </a:tabLst>
            </a:pPr>
            <a:endParaRPr lang="de-DE" sz="2400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de-DE" sz="28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de-DE" sz="4000" b="1" u="sng"/>
              <a:t>Qualifikation im Abiturbereich</a:t>
            </a:r>
            <a:r>
              <a:rPr lang="de-DE" sz="3200" u="sng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7350" y="3654424"/>
            <a:ext cx="8640763" cy="3014935"/>
          </a:xfrm>
        </p:spPr>
        <p:txBody>
          <a:bodyPr/>
          <a:lstStyle/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de-DE" sz="2000" dirty="0"/>
              <a:t>In mindestens </a:t>
            </a:r>
            <a:r>
              <a:rPr lang="de-DE" sz="2400" dirty="0">
                <a:solidFill>
                  <a:srgbClr val="FF0000"/>
                </a:solidFill>
              </a:rPr>
              <a:t>drei</a:t>
            </a:r>
            <a:r>
              <a:rPr lang="de-DE" sz="2000" dirty="0"/>
              <a:t> PF (</a:t>
            </a:r>
            <a:r>
              <a:rPr lang="de-DE" sz="2000" dirty="0">
                <a:solidFill>
                  <a:srgbClr val="FF0000"/>
                </a:solidFill>
              </a:rPr>
              <a:t>wenigstens 1 LK</a:t>
            </a:r>
            <a:r>
              <a:rPr lang="de-DE" sz="2000" dirty="0"/>
              <a:t>) ist die Punktsumme</a:t>
            </a:r>
            <a:r>
              <a:rPr lang="de-DE" sz="2400" dirty="0"/>
              <a:t> </a:t>
            </a:r>
            <a:r>
              <a:rPr lang="de-DE" dirty="0"/>
              <a:t> </a:t>
            </a:r>
            <a:r>
              <a:rPr lang="de-DE" sz="2400" u="sng" dirty="0">
                <a:solidFill>
                  <a:srgbClr val="FF0000"/>
                </a:solidFill>
              </a:rPr>
              <a:t>&gt;</a:t>
            </a:r>
            <a:r>
              <a:rPr lang="de-DE" sz="2400" dirty="0">
                <a:solidFill>
                  <a:srgbClr val="FF0000"/>
                </a:solidFill>
              </a:rPr>
              <a:t> 20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de-DE" sz="2400" dirty="0">
              <a:solidFill>
                <a:srgbClr val="FF0000"/>
              </a:solidFill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de-DE" sz="2400" dirty="0"/>
              <a:t>In mindestens </a:t>
            </a:r>
            <a:r>
              <a:rPr lang="de-DE" sz="2400" dirty="0">
                <a:solidFill>
                  <a:srgbClr val="FF0000"/>
                </a:solidFill>
              </a:rPr>
              <a:t>1 Kernfach-PF </a:t>
            </a:r>
            <a:r>
              <a:rPr lang="de-DE" sz="2400" dirty="0"/>
              <a:t>ist die Punktsumme</a:t>
            </a:r>
            <a:r>
              <a:rPr lang="de-DE" sz="3600" dirty="0">
                <a:solidFill>
                  <a:srgbClr val="FF0000"/>
                </a:solidFill>
              </a:rPr>
              <a:t> </a:t>
            </a:r>
            <a:r>
              <a:rPr lang="de-DE" sz="2400" u="sng" dirty="0">
                <a:solidFill>
                  <a:srgbClr val="FF0000"/>
                </a:solidFill>
              </a:rPr>
              <a:t>&gt;</a:t>
            </a:r>
            <a:r>
              <a:rPr lang="de-DE" sz="2400" dirty="0">
                <a:solidFill>
                  <a:srgbClr val="FF0000"/>
                </a:solidFill>
              </a:rPr>
              <a:t> 20</a:t>
            </a:r>
          </a:p>
          <a:p>
            <a:pPr marL="357188" indent="-357188" eaLnBrk="1" hangingPunct="1">
              <a:lnSpc>
                <a:spcPct val="50000"/>
              </a:lnSpc>
              <a:buFontTx/>
              <a:buNone/>
            </a:pPr>
            <a:endParaRPr lang="de-DE" sz="3600" dirty="0">
              <a:solidFill>
                <a:srgbClr val="FF0000"/>
              </a:solidFill>
            </a:endParaRPr>
          </a:p>
          <a:p>
            <a:pPr eaLnBrk="1" hangingPunct="1"/>
            <a:r>
              <a:rPr lang="de-DE" sz="2400" dirty="0">
                <a:solidFill>
                  <a:srgbClr val="FF0000"/>
                </a:solidFill>
              </a:rPr>
              <a:t>Punktsumme</a:t>
            </a:r>
            <a:r>
              <a:rPr lang="de-DE" dirty="0"/>
              <a:t> </a:t>
            </a:r>
            <a:r>
              <a:rPr lang="de-DE" sz="2400" dirty="0"/>
              <a:t>insgesamt</a:t>
            </a:r>
            <a:r>
              <a:rPr lang="de-DE" dirty="0"/>
              <a:t> </a:t>
            </a:r>
            <a:r>
              <a:rPr lang="de-DE" sz="2400" u="sng" dirty="0">
                <a:solidFill>
                  <a:srgbClr val="FF0000"/>
                </a:solidFill>
              </a:rPr>
              <a:t>&gt;</a:t>
            </a:r>
            <a:r>
              <a:rPr lang="de-DE" sz="2400" dirty="0">
                <a:solidFill>
                  <a:srgbClr val="FF0000"/>
                </a:solidFill>
              </a:rPr>
              <a:t> 100</a:t>
            </a:r>
            <a:endParaRPr lang="de-DE" sz="2400" dirty="0"/>
          </a:p>
          <a:p>
            <a:pPr marL="357188" indent="-357188" eaLnBrk="1" hangingPunct="1">
              <a:buFontTx/>
              <a:buNone/>
            </a:pPr>
            <a:endParaRPr lang="de-DE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31800" y="1989138"/>
            <a:ext cx="8461375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200" dirty="0"/>
              <a:t>Bei </a:t>
            </a:r>
            <a:r>
              <a:rPr lang="de-DE" sz="3200" b="1" u="sng" dirty="0">
                <a:solidFill>
                  <a:srgbClr val="0000FF"/>
                </a:solidFill>
              </a:rPr>
              <a:t>vierfacher</a:t>
            </a:r>
            <a:r>
              <a:rPr lang="de-DE" sz="3200" dirty="0"/>
              <a:t> Gewichtung der Endnote in den 5 Prüfungsfächern: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  <p:bldP spid="174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79400"/>
            <a:ext cx="8229600" cy="1143000"/>
          </a:xfrm>
        </p:spPr>
        <p:txBody>
          <a:bodyPr/>
          <a:lstStyle/>
          <a:p>
            <a:r>
              <a:rPr lang="de-DE"/>
              <a:t>Qualifikation im Abiturbereich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76250" y="2122488"/>
            <a:ext cx="2519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Deutsch  (L)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997200" y="2484438"/>
            <a:ext cx="719138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/>
              <a:t>S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77838" y="2482850"/>
            <a:ext cx="25193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Englisch  (L) 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77838" y="2843213"/>
            <a:ext cx="2519362" cy="3603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Mathematik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77838" y="3203575"/>
            <a:ext cx="2519362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Französisch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76250" y="3563938"/>
            <a:ext cx="2519363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Biologie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76250" y="3924300"/>
            <a:ext cx="2519363" cy="360363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Geschichte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77838" y="4283075"/>
            <a:ext cx="2519362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Erdkunde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76250" y="4643438"/>
            <a:ext cx="2519363" cy="3603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Bildende Kunst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76250" y="5003800"/>
            <a:ext cx="2519363" cy="3603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/>
              <a:t>Religion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476250" y="5364163"/>
            <a:ext cx="2519363" cy="3603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Sport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76250" y="1584325"/>
            <a:ext cx="2519363" cy="539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/>
              <a:t>Fächer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2997200" y="1584325"/>
            <a:ext cx="719138" cy="539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400" b="1"/>
              <a:t>Abitur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2997200" y="3203575"/>
            <a:ext cx="719138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sz="1600" b="1" dirty="0"/>
              <a:t>   </a:t>
            </a:r>
            <a:r>
              <a:rPr lang="de-DE" b="1" dirty="0"/>
              <a:t>M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2997200" y="4643438"/>
            <a:ext cx="719138" cy="3603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de-DE" sz="1600" b="1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2997200" y="3924300"/>
            <a:ext cx="719138" cy="360363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endParaRPr lang="de-DE" sz="2000" b="1"/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2997200" y="5364163"/>
            <a:ext cx="719138" cy="3603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de-DE" sz="1600" b="1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3716338" y="1584325"/>
            <a:ext cx="1439862" cy="539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/>
              <a:t>Prüfungs-note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6597650" y="1584325"/>
            <a:ext cx="1619250" cy="539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/>
              <a:t>Bedingungen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6597650" y="2484438"/>
            <a:ext cx="1619250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u="sng">
                <a:solidFill>
                  <a:srgbClr val="FF0000"/>
                </a:solidFill>
              </a:rPr>
              <a:t>&gt;</a:t>
            </a:r>
            <a:r>
              <a:rPr lang="de-DE" sz="2000" b="1">
                <a:solidFill>
                  <a:srgbClr val="FF0000"/>
                </a:solidFill>
              </a:rPr>
              <a:t> 20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6597650" y="3203975"/>
            <a:ext cx="1619250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u="sng" dirty="0">
                <a:solidFill>
                  <a:srgbClr val="FF0000"/>
                </a:solidFill>
              </a:rPr>
              <a:t>&gt;</a:t>
            </a:r>
            <a:r>
              <a:rPr lang="de-DE" sz="2000" b="1" dirty="0">
                <a:solidFill>
                  <a:srgbClr val="FF0000"/>
                </a:solidFill>
              </a:rPr>
              <a:t> 20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6597650" y="4284095"/>
            <a:ext cx="1619250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u="sng" dirty="0">
                <a:solidFill>
                  <a:srgbClr val="FF0000"/>
                </a:solidFill>
              </a:rPr>
              <a:t>&gt;</a:t>
            </a:r>
            <a:r>
              <a:rPr lang="de-DE" sz="2000" b="1" dirty="0">
                <a:solidFill>
                  <a:srgbClr val="FF0000"/>
                </a:solidFill>
              </a:rPr>
              <a:t> 20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3716338" y="4284663"/>
            <a:ext cx="1439862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 dirty="0"/>
              <a:t>10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3719513" y="4643438"/>
            <a:ext cx="1439862" cy="3603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/>
              <a:t>--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3716338" y="5003800"/>
            <a:ext cx="1439862" cy="360363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 dirty="0"/>
              <a:t>--</a:t>
            </a:r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3716338" y="5364163"/>
            <a:ext cx="1439862" cy="3603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 dirty="0"/>
              <a:t>--      </a:t>
            </a:r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3716338" y="3203575"/>
            <a:ext cx="1439862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 dirty="0"/>
              <a:t>11</a:t>
            </a:r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3721101" y="3562351"/>
            <a:ext cx="14398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 dirty="0">
                <a:solidFill>
                  <a:srgbClr val="FF0000"/>
                </a:solidFill>
              </a:rPr>
              <a:t>03</a:t>
            </a:r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3716338" y="3924300"/>
            <a:ext cx="1439862" cy="360363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/>
              <a:t>--     </a:t>
            </a:r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3719513" y="2843213"/>
            <a:ext cx="1439862" cy="3603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 dirty="0"/>
              <a:t>--</a:t>
            </a:r>
          </a:p>
        </p:txBody>
      </p:sp>
      <p:sp>
        <p:nvSpPr>
          <p:cNvPr id="57377" name="Text Box 33"/>
          <p:cNvSpPr txBox="1">
            <a:spLocks noChangeArrowheads="1"/>
          </p:cNvSpPr>
          <p:nvPr/>
        </p:nvSpPr>
        <p:spPr bwMode="auto">
          <a:xfrm>
            <a:off x="3716338" y="2484438"/>
            <a:ext cx="1439862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/>
              <a:t>12</a:t>
            </a:r>
          </a:p>
        </p:txBody>
      </p:sp>
      <p:sp>
        <p:nvSpPr>
          <p:cNvPr id="57378" name="Text Box 34"/>
          <p:cNvSpPr txBox="1">
            <a:spLocks noChangeArrowheads="1"/>
          </p:cNvSpPr>
          <p:nvPr/>
        </p:nvSpPr>
        <p:spPr bwMode="auto">
          <a:xfrm>
            <a:off x="3716338" y="2124075"/>
            <a:ext cx="1439862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/>
              <a:t>07</a:t>
            </a:r>
          </a:p>
        </p:txBody>
      </p:sp>
      <p:sp>
        <p:nvSpPr>
          <p:cNvPr id="57379" name="Text Box 35"/>
          <p:cNvSpPr txBox="1">
            <a:spLocks noChangeArrowheads="1"/>
          </p:cNvSpPr>
          <p:nvPr/>
        </p:nvSpPr>
        <p:spPr bwMode="auto">
          <a:xfrm>
            <a:off x="5157788" y="6084295"/>
            <a:ext cx="1439862" cy="539750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800" b="1" dirty="0"/>
              <a:t>172</a:t>
            </a:r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2997200" y="6084605"/>
            <a:ext cx="2160588" cy="539750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Gesamtsumme</a:t>
            </a:r>
          </a:p>
        </p:txBody>
      </p:sp>
      <p:sp>
        <p:nvSpPr>
          <p:cNvPr id="57381" name="Text Box 37"/>
          <p:cNvSpPr txBox="1">
            <a:spLocks noChangeArrowheads="1"/>
          </p:cNvSpPr>
          <p:nvPr/>
        </p:nvSpPr>
        <p:spPr bwMode="auto">
          <a:xfrm>
            <a:off x="2997200" y="2843213"/>
            <a:ext cx="719138" cy="3603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endParaRPr lang="de-DE" sz="2000" b="1" dirty="0"/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2997200" y="2124075"/>
            <a:ext cx="719138" cy="360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/>
              <a:t>S</a:t>
            </a: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2997200" y="5003800"/>
            <a:ext cx="719138" cy="3603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endParaRPr lang="de-DE" sz="2000" b="1" dirty="0"/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2997200" y="4283075"/>
            <a:ext cx="719138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 dirty="0"/>
              <a:t>S</a:t>
            </a:r>
          </a:p>
        </p:txBody>
      </p: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2997200" y="3563938"/>
            <a:ext cx="719138" cy="360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000" b="1"/>
              <a:t>S</a:t>
            </a:r>
          </a:p>
        </p:txBody>
      </p:sp>
      <p:sp>
        <p:nvSpPr>
          <p:cNvPr id="57386" name="Text Box 42"/>
          <p:cNvSpPr txBox="1">
            <a:spLocks noChangeArrowheads="1"/>
          </p:cNvSpPr>
          <p:nvPr/>
        </p:nvSpPr>
        <p:spPr bwMode="auto">
          <a:xfrm>
            <a:off x="5157788" y="1584325"/>
            <a:ext cx="1439862" cy="539750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/>
              <a:t>Prüfungs-note  x 4</a:t>
            </a:r>
          </a:p>
        </p:txBody>
      </p: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5157788" y="4284663"/>
            <a:ext cx="1439862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400" b="1" dirty="0"/>
              <a:t>40</a:t>
            </a:r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5160963" y="4643438"/>
            <a:ext cx="1439862" cy="360362"/>
          </a:xfrm>
          <a:prstGeom prst="rect">
            <a:avLst/>
          </a:prstGeom>
          <a:solidFill>
            <a:srgbClr val="DDDDDD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/>
              <a:t>--</a:t>
            </a: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5157788" y="5003800"/>
            <a:ext cx="1439862" cy="36036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 dirty="0"/>
              <a:t>--</a:t>
            </a:r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5157788" y="5364163"/>
            <a:ext cx="1439862" cy="360362"/>
          </a:xfrm>
          <a:prstGeom prst="rect">
            <a:avLst/>
          </a:prstGeom>
          <a:solidFill>
            <a:srgbClr val="DDDDDD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/>
              <a:t>--      </a:t>
            </a:r>
          </a:p>
        </p:txBody>
      </p:sp>
      <p:sp>
        <p:nvSpPr>
          <p:cNvPr id="57391" name="Text Box 47"/>
          <p:cNvSpPr txBox="1">
            <a:spLocks noChangeArrowheads="1"/>
          </p:cNvSpPr>
          <p:nvPr/>
        </p:nvSpPr>
        <p:spPr bwMode="auto">
          <a:xfrm>
            <a:off x="5157788" y="3203575"/>
            <a:ext cx="1439862" cy="36036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400" b="1" dirty="0"/>
              <a:t>44</a:t>
            </a:r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5157788" y="3563938"/>
            <a:ext cx="1439862" cy="36036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400" b="1" dirty="0"/>
              <a:t>12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5157788" y="3924300"/>
            <a:ext cx="1439862" cy="360363"/>
          </a:xfrm>
          <a:prstGeom prst="rect">
            <a:avLst/>
          </a:prstGeom>
          <a:solidFill>
            <a:srgbClr val="DDDDDD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/>
              <a:t>--     </a:t>
            </a: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5160963" y="2843213"/>
            <a:ext cx="1439862" cy="36036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b="1" dirty="0"/>
              <a:t>--</a:t>
            </a:r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5157788" y="2484438"/>
            <a:ext cx="1439862" cy="36036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400" b="1"/>
              <a:t>48</a:t>
            </a:r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5157788" y="2124075"/>
            <a:ext cx="1439862" cy="360363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400" b="1"/>
              <a:t>28</a:t>
            </a:r>
          </a:p>
        </p:txBody>
      </p:sp>
      <p:sp>
        <p:nvSpPr>
          <p:cNvPr id="57397" name="Text Box 53"/>
          <p:cNvSpPr txBox="1">
            <a:spLocks noChangeArrowheads="1"/>
          </p:cNvSpPr>
          <p:nvPr/>
        </p:nvSpPr>
        <p:spPr bwMode="auto">
          <a:xfrm>
            <a:off x="6597650" y="6084605"/>
            <a:ext cx="1619250" cy="539750"/>
          </a:xfrm>
          <a:prstGeom prst="rect">
            <a:avLst/>
          </a:prstGeom>
          <a:solidFill>
            <a:srgbClr val="FFFF99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2800" b="1" u="sng" dirty="0">
                <a:solidFill>
                  <a:srgbClr val="FF0000"/>
                </a:solidFill>
              </a:rPr>
              <a:t>&gt;</a:t>
            </a:r>
            <a:r>
              <a:rPr lang="de-DE" sz="2800" b="1" dirty="0">
                <a:solidFill>
                  <a:srgbClr val="FF0000"/>
                </a:solidFill>
              </a:rPr>
              <a:t> 100</a:t>
            </a: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476545" y="5724255"/>
            <a:ext cx="2519363" cy="3603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de-DE" sz="1600" b="1" dirty="0"/>
              <a:t>Philosophie</a:t>
            </a:r>
          </a:p>
        </p:txBody>
      </p:sp>
      <p:sp>
        <p:nvSpPr>
          <p:cNvPr id="55" name="Text Box 19"/>
          <p:cNvSpPr txBox="1">
            <a:spLocks noChangeArrowheads="1"/>
          </p:cNvSpPr>
          <p:nvPr/>
        </p:nvSpPr>
        <p:spPr bwMode="auto">
          <a:xfrm>
            <a:off x="2996825" y="5724255"/>
            <a:ext cx="719138" cy="3603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de-DE" sz="1600" b="1"/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3716905" y="5723933"/>
            <a:ext cx="1439862" cy="360362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 dirty="0"/>
              <a:t>--      </a:t>
            </a:r>
          </a:p>
        </p:txBody>
      </p:sp>
      <p:sp>
        <p:nvSpPr>
          <p:cNvPr id="58" name="Text Box 46"/>
          <p:cNvSpPr txBox="1">
            <a:spLocks noChangeArrowheads="1"/>
          </p:cNvSpPr>
          <p:nvPr/>
        </p:nvSpPr>
        <p:spPr bwMode="auto">
          <a:xfrm>
            <a:off x="5157065" y="5724255"/>
            <a:ext cx="1439862" cy="360362"/>
          </a:xfrm>
          <a:prstGeom prst="rect">
            <a:avLst/>
          </a:prstGeom>
          <a:solidFill>
            <a:srgbClr val="DDDDDD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1600" b="1"/>
              <a:t>--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/>
      <p:bldP spid="57348" grpId="0" animBg="1"/>
      <p:bldP spid="57349" grpId="0" animBg="1"/>
      <p:bldP spid="57350" grpId="0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  <p:bldP spid="57358" grpId="0" animBg="1"/>
      <p:bldP spid="57359" grpId="0" animBg="1"/>
      <p:bldP spid="57360" grpId="0" animBg="1"/>
      <p:bldP spid="57361" grpId="0" animBg="1"/>
      <p:bldP spid="57362" grpId="0" animBg="1"/>
      <p:bldP spid="57362" grpId="1" animBg="1"/>
      <p:bldP spid="57363" grpId="0" animBg="1"/>
      <p:bldP spid="57364" grpId="0" animBg="1"/>
      <p:bldP spid="57365" grpId="0" animBg="1"/>
      <p:bldP spid="57366" grpId="0" animBg="1"/>
      <p:bldP spid="57367" grpId="0" animBg="1"/>
      <p:bldP spid="57368" grpId="0" animBg="1"/>
      <p:bldP spid="57369" grpId="0" animBg="1"/>
      <p:bldP spid="57370" grpId="0" animBg="1"/>
      <p:bldP spid="57371" grpId="0" animBg="1"/>
      <p:bldP spid="57372" grpId="0" animBg="1"/>
      <p:bldP spid="57373" grpId="0" animBg="1"/>
      <p:bldP spid="57374" grpId="0" animBg="1"/>
      <p:bldP spid="57375" grpId="0" animBg="1"/>
      <p:bldP spid="57376" grpId="0" animBg="1"/>
      <p:bldP spid="57377" grpId="0" animBg="1"/>
      <p:bldP spid="57378" grpId="0" animBg="1"/>
      <p:bldP spid="57379" grpId="0" animBg="1"/>
      <p:bldP spid="57380" grpId="0" animBg="1"/>
      <p:bldP spid="57381" grpId="0" animBg="1"/>
      <p:bldP spid="57382" grpId="0" animBg="1"/>
      <p:bldP spid="57383" grpId="0" animBg="1"/>
      <p:bldP spid="57384" grpId="0" animBg="1"/>
      <p:bldP spid="57385" grpId="0" animBg="1"/>
      <p:bldP spid="57386" grpId="0" animBg="1"/>
      <p:bldP spid="57387" grpId="0" animBg="1"/>
      <p:bldP spid="57388" grpId="0" animBg="1"/>
      <p:bldP spid="57389" grpId="0" animBg="1"/>
      <p:bldP spid="57390" grpId="0" animBg="1"/>
      <p:bldP spid="57391" grpId="0" animBg="1"/>
      <p:bldP spid="57392" grpId="0" animBg="1"/>
      <p:bldP spid="57393" grpId="0" animBg="1"/>
      <p:bldP spid="57394" grpId="0" animBg="1"/>
      <p:bldP spid="57395" grpId="0" animBg="1"/>
      <p:bldP spid="57396" grpId="0" animBg="1"/>
      <p:bldP spid="57397" grpId="0" animBg="1"/>
      <p:bldP spid="54" grpId="0" animBg="1"/>
      <p:bldP spid="55" grpId="0" animBg="1"/>
      <p:bldP spid="57" grpId="0" animBg="1"/>
      <p:bldP spid="5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8" y="1377950"/>
            <a:ext cx="8937625" cy="2451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dirty="0"/>
              <a:t>                 Punktzahl im Kursbereich</a:t>
            </a:r>
            <a:r>
              <a:rPr lang="de-DE" sz="2000" dirty="0"/>
              <a:t>        (max. 600)</a:t>
            </a:r>
            <a:endParaRPr lang="de-DE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dirty="0"/>
              <a:t>           +    Punktzahl im Abiturbereich   </a:t>
            </a:r>
            <a:r>
              <a:rPr lang="de-DE" sz="2000" dirty="0"/>
              <a:t>(max. 300)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36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3600" b="1" dirty="0"/>
              <a:t>               Gesamtqualifikation</a:t>
            </a:r>
            <a:r>
              <a:rPr lang="de-DE" sz="3100" b="1" dirty="0"/>
              <a:t>       </a:t>
            </a:r>
            <a:r>
              <a:rPr lang="de-DE" sz="2000" dirty="0"/>
              <a:t>(max. 900)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000" dirty="0"/>
          </a:p>
        </p:txBody>
      </p:sp>
      <p:sp>
        <p:nvSpPr>
          <p:cNvPr id="19459" name="AutoShape 5"/>
          <p:cNvSpPr>
            <a:spLocks noChangeArrowheads="1"/>
          </p:cNvSpPr>
          <p:nvPr/>
        </p:nvSpPr>
        <p:spPr bwMode="auto">
          <a:xfrm>
            <a:off x="3941763" y="509428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9460" name="Line 7"/>
          <p:cNvSpPr>
            <a:spLocks noChangeShapeType="1"/>
          </p:cNvSpPr>
          <p:nvPr/>
        </p:nvSpPr>
        <p:spPr bwMode="auto">
          <a:xfrm flipV="1">
            <a:off x="1327150" y="2581275"/>
            <a:ext cx="6623050" cy="46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2127250" y="5162550"/>
            <a:ext cx="1265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/>
              <a:t>(Tabelle</a:t>
            </a:r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5327650" y="5162550"/>
            <a:ext cx="196373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de-DE" sz="2400"/>
              <a:t>Gesamtnote)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469900"/>
          </a:xfrm>
        </p:spPr>
        <p:txBody>
          <a:bodyPr/>
          <a:lstStyle/>
          <a:p>
            <a:pPr eaLnBrk="1" hangingPunct="1"/>
            <a:r>
              <a:rPr lang="de-DE" sz="3600" b="1"/>
              <a:t>Termine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2613"/>
            <a:ext cx="8456613" cy="1711325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  <a:tabLst>
                <a:tab pos="1800225" algn="l"/>
                <a:tab pos="3048000" algn="l"/>
              </a:tabLst>
            </a:pPr>
            <a:r>
              <a:rPr lang="de-DE" sz="2400" dirty="0"/>
              <a:t>Zeugnisse	1. HJ	Ende Januar</a:t>
            </a:r>
          </a:p>
          <a:p>
            <a:pPr marL="0" indent="0" eaLnBrk="1" hangingPunct="1">
              <a:buFontTx/>
              <a:buNone/>
              <a:tabLst>
                <a:tab pos="1800225" algn="l"/>
                <a:tab pos="3048000" algn="l"/>
              </a:tabLst>
            </a:pPr>
            <a:r>
              <a:rPr lang="de-DE" sz="2400" dirty="0"/>
              <a:t>	2. HJ	vor den großen Ferien</a:t>
            </a:r>
          </a:p>
          <a:p>
            <a:pPr marL="0" indent="0" eaLnBrk="1" hangingPunct="1">
              <a:buFontTx/>
              <a:buNone/>
              <a:tabLst>
                <a:tab pos="1800225" algn="l"/>
                <a:tab pos="3048000" algn="l"/>
              </a:tabLst>
            </a:pPr>
            <a:r>
              <a:rPr lang="de-DE" sz="2400" dirty="0"/>
              <a:t>	3. </a:t>
            </a:r>
            <a:r>
              <a:rPr lang="de-DE" sz="2400"/>
              <a:t>HJ	vor den Weihnachtsferien	</a:t>
            </a:r>
          </a:p>
          <a:p>
            <a:pPr marL="0" indent="0" eaLnBrk="1" hangingPunct="1">
              <a:buFontTx/>
              <a:buNone/>
              <a:tabLst>
                <a:tab pos="1800225" algn="l"/>
                <a:tab pos="3048000" algn="l"/>
              </a:tabLst>
            </a:pPr>
            <a:r>
              <a:rPr lang="de-DE" sz="2400" dirty="0"/>
              <a:t>	4. HJ	vor den Osterferien	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4025" y="3700464"/>
            <a:ext cx="8456613" cy="5483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2336800" algn="l"/>
                <a:tab pos="6635750" algn="l"/>
              </a:tabLst>
            </a:pPr>
            <a:r>
              <a:rPr lang="de-DE" sz="2400" dirty="0"/>
              <a:t>Entscheidung	Prüfungsfächer	Ende 4. HJ</a:t>
            </a:r>
          </a:p>
          <a:p>
            <a:pPr>
              <a:spcBef>
                <a:spcPct val="20000"/>
              </a:spcBef>
              <a:tabLst>
                <a:tab pos="2336800" algn="l"/>
                <a:tab pos="6635750" algn="l"/>
              </a:tabLst>
            </a:pPr>
            <a:r>
              <a:rPr lang="de-DE" sz="2400" dirty="0"/>
              <a:t>		</a:t>
            </a:r>
            <a:endParaRPr lang="de-DE" sz="1600" dirty="0"/>
          </a:p>
          <a:p>
            <a:pPr>
              <a:spcBef>
                <a:spcPct val="20000"/>
              </a:spcBef>
              <a:tabLst>
                <a:tab pos="2336800" algn="l"/>
                <a:tab pos="6635750" algn="l"/>
              </a:tabLst>
            </a:pPr>
            <a:r>
              <a:rPr lang="de-DE" sz="1600" dirty="0"/>
              <a:t>                                                                                                             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54025" y="4365104"/>
            <a:ext cx="8456613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6632575" algn="l"/>
              </a:tabLst>
            </a:pPr>
            <a:r>
              <a:rPr lang="de-DE" sz="2400" dirty="0"/>
              <a:t>Zulassung zur Abiturprüfung 	Ende 4. HJ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54025" y="5085184"/>
            <a:ext cx="8456613" cy="13681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4397375" algn="l"/>
              </a:tabLst>
            </a:pPr>
            <a:r>
              <a:rPr lang="de-DE" sz="2400" dirty="0"/>
              <a:t>Schriftliches Abitur	nach den Osterferien 2026</a:t>
            </a:r>
          </a:p>
          <a:p>
            <a:pPr>
              <a:spcBef>
                <a:spcPct val="20000"/>
              </a:spcBef>
              <a:tabLst>
                <a:tab pos="4397375" algn="l"/>
              </a:tabLst>
            </a:pPr>
            <a:r>
              <a:rPr lang="de-DE" sz="1400" dirty="0"/>
              <a:t>Meldung zur zusätzlichen mündlichen Prüfung	nach Bekanntgabe der schriftlichen Ergebnisse</a:t>
            </a:r>
          </a:p>
          <a:p>
            <a:pPr>
              <a:spcBef>
                <a:spcPct val="20000"/>
              </a:spcBef>
              <a:tabLst>
                <a:tab pos="4397375" algn="l"/>
              </a:tabLst>
            </a:pPr>
            <a:r>
              <a:rPr lang="de-DE" sz="2400" dirty="0"/>
              <a:t>Mündliches Abitur	Juni 2026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31800" y="728663"/>
            <a:ext cx="8456613" cy="9890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50000"/>
              </a:spcBef>
            </a:pPr>
            <a:r>
              <a:rPr lang="de-DE" sz="3200" b="1" dirty="0">
                <a:solidFill>
                  <a:srgbClr val="FF0000"/>
                </a:solidFill>
              </a:rPr>
              <a:t>Abgabe des Wahlbogens:                      Mittwoch, den 07. Februar 2024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  <p:bldP spid="18436" grpId="0" animBg="1"/>
      <p:bldP spid="18437" grpId="0" animBg="1"/>
      <p:bldP spid="18438" grpId="0" animBg="1"/>
      <p:bldP spid="2048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1343" y="3108005"/>
            <a:ext cx="8229600" cy="1143000"/>
          </a:xfrm>
        </p:spPr>
        <p:txBody>
          <a:bodyPr/>
          <a:lstStyle/>
          <a:p>
            <a:r>
              <a:rPr lang="de-DE" dirty="0"/>
              <a:t>Information der Oberstufe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39182" y="4149080"/>
            <a:ext cx="5653921" cy="1296144"/>
          </a:xfrm>
        </p:spPr>
        <p:txBody>
          <a:bodyPr/>
          <a:lstStyle/>
          <a:p>
            <a:pPr marL="0" indent="0">
              <a:buNone/>
              <a:tabLst>
                <a:tab pos="2328863" algn="l"/>
                <a:tab pos="5022850" algn="l"/>
              </a:tabLst>
            </a:pPr>
            <a:r>
              <a:rPr lang="de-DE" sz="2800" dirty="0"/>
              <a:t>Mittwoch, 31. Januar, 7./8. Stunde in der Aula</a:t>
            </a:r>
          </a:p>
          <a:p>
            <a:pPr marL="0" indent="0">
              <a:buNone/>
              <a:tabLst>
                <a:tab pos="2328863" algn="l"/>
                <a:tab pos="5022850" algn="l"/>
              </a:tabLst>
            </a:pPr>
            <a:endParaRPr lang="de-DE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84747F2-7962-44C7-9696-80C3BCB19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40466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dirty="0"/>
              <a:t>Informationen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ADF0769-18E6-4728-8650-7B4CCB8C8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43" y="624235"/>
            <a:ext cx="8686800" cy="233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de-DE" sz="4000" b="1" kern="0" dirty="0"/>
          </a:p>
          <a:p>
            <a:pPr>
              <a:lnSpc>
                <a:spcPct val="80000"/>
              </a:lnSpc>
              <a:buFontTx/>
              <a:buNone/>
            </a:pPr>
            <a:endParaRPr lang="de-DE" sz="4000" b="1" kern="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4000" b="1" kern="0" dirty="0"/>
              <a:t>www.bildungsserver.saarland.de</a:t>
            </a:r>
            <a:r>
              <a:rPr lang="de-DE" sz="3600" kern="0" dirty="0">
                <a:sym typeface="Symbol" pitchFamily="18" charset="2"/>
              </a:rPr>
              <a:t>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de-DE" sz="3600" kern="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8887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898023"/>
              </p:ext>
            </p:extLst>
          </p:nvPr>
        </p:nvGraphicFramePr>
        <p:xfrm>
          <a:off x="358198" y="329144"/>
          <a:ext cx="8460941" cy="2250250"/>
        </p:xfrm>
        <a:graphic>
          <a:graphicData uri="http://schemas.openxmlformats.org/drawingml/2006/table">
            <a:tbl>
              <a:tblPr/>
              <a:tblGrid>
                <a:gridCol w="1526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1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39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567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de-DE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Stundentafel der Hauptphase</a:t>
                      </a:r>
                    </a:p>
                  </a:txBody>
                  <a:tcPr marL="7481" marR="7481" marT="748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283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LK</a:t>
                      </a:r>
                    </a:p>
                  </a:txBody>
                  <a:tcPr marL="7481" marR="7481" marT="74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GK</a:t>
                      </a:r>
                    </a:p>
                  </a:txBody>
                  <a:tcPr marL="7481" marR="7481" marT="74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8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Kern-</a:t>
                      </a:r>
                      <a:b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fächer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</a:t>
                      </a:r>
                    </a:p>
                  </a:txBody>
                  <a:tcPr marL="67333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genau 3 Kernfächer</a:t>
                      </a:r>
                      <a:b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mindestens 1 LK</a:t>
                      </a:r>
                      <a:b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87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Mathematik</a:t>
                      </a:r>
                    </a:p>
                  </a:txBody>
                  <a:tcPr marL="67333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5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Fremdsprache</a:t>
                      </a:r>
                      <a:b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(außer neu einsetzender FS)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33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F9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15908"/>
              </p:ext>
            </p:extLst>
          </p:nvPr>
        </p:nvGraphicFramePr>
        <p:xfrm>
          <a:off x="364253" y="2592193"/>
          <a:ext cx="8454888" cy="971823"/>
        </p:xfrm>
        <a:graphic>
          <a:graphicData uri="http://schemas.openxmlformats.org/drawingml/2006/table">
            <a:tbl>
              <a:tblPr/>
              <a:tblGrid>
                <a:gridCol w="1528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9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5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34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94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</a:t>
                      </a:r>
                    </a:p>
                  </a:txBody>
                  <a:tcPr marL="7481" marR="7481" marT="74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Biologie</a:t>
                      </a:r>
                    </a:p>
                  </a:txBody>
                  <a:tcPr marL="67333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mindestens 1 NW - Fach</a:t>
                      </a:r>
                      <a:b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 Halbjahre)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94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Chemie</a:t>
                      </a:r>
                    </a:p>
                  </a:txBody>
                  <a:tcPr marL="67333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4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Physik</a:t>
                      </a:r>
                    </a:p>
                  </a:txBody>
                  <a:tcPr marL="67333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35679"/>
              </p:ext>
            </p:extLst>
          </p:nvPr>
        </p:nvGraphicFramePr>
        <p:xfrm>
          <a:off x="368962" y="3564015"/>
          <a:ext cx="8450176" cy="990111"/>
        </p:xfrm>
        <a:graphic>
          <a:graphicData uri="http://schemas.openxmlformats.org/drawingml/2006/table">
            <a:tbl>
              <a:tblPr/>
              <a:tblGrid>
                <a:gridCol w="1535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7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5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00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</a:t>
                      </a:r>
                    </a:p>
                  </a:txBody>
                  <a:tcPr marL="7481" marR="7481" marT="74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Erdkunde</a:t>
                      </a:r>
                    </a:p>
                  </a:txBody>
                  <a:tcPr marL="67333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mindestens 1 GW - Fach</a:t>
                      </a:r>
                      <a:b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( 4 Halbjahre)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Politik</a:t>
                      </a:r>
                    </a:p>
                  </a:txBody>
                  <a:tcPr marL="67333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03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Geschichte</a:t>
                      </a:r>
                    </a:p>
                  </a:txBody>
                  <a:tcPr marL="67333" marR="7481" marT="7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D7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D7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0000"/>
                      </a:fgClr>
                      <a:bgClr>
                        <a:srgbClr val="D7FFAF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73376"/>
              </p:ext>
            </p:extLst>
          </p:nvPr>
        </p:nvGraphicFramePr>
        <p:xfrm>
          <a:off x="1915240" y="4554124"/>
          <a:ext cx="6903898" cy="1305145"/>
        </p:xfrm>
        <a:graphic>
          <a:graphicData uri="http://schemas.openxmlformats.org/drawingml/2006/table">
            <a:tbl>
              <a:tblPr/>
              <a:tblGrid>
                <a:gridCol w="2578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29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39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Musik</a:t>
                      </a:r>
                      <a:br>
                        <a:rPr lang="de-D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Bildende Kunst</a:t>
                      </a:r>
                    </a:p>
                  </a:txBody>
                  <a:tcPr marL="82296" marR="9144" marT="91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mindestens 1 Kunstfach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03">
                <a:tc>
                  <a:txBody>
                    <a:bodyPr/>
                    <a:lstStyle/>
                    <a:p>
                      <a:pPr algn="l" fontAlgn="b"/>
                      <a:r>
                        <a:rPr lang="de-D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Religion / Ethik</a:t>
                      </a:r>
                    </a:p>
                  </a:txBody>
                  <a:tcPr marL="82296" marR="9144" marT="91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0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Sport</a:t>
                      </a:r>
                    </a:p>
                  </a:txBody>
                  <a:tcPr marL="82296" marR="9144" marT="914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376977"/>
              </p:ext>
            </p:extLst>
          </p:nvPr>
        </p:nvGraphicFramePr>
        <p:xfrm>
          <a:off x="386535" y="5859269"/>
          <a:ext cx="8432602" cy="495056"/>
        </p:xfrm>
        <a:graphic>
          <a:graphicData uri="http://schemas.openxmlformats.org/drawingml/2006/table">
            <a:tbl>
              <a:tblPr/>
              <a:tblGrid>
                <a:gridCol w="1529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6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9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056">
                <a:tc>
                  <a:txBody>
                    <a:bodyPr/>
                    <a:lstStyle/>
                    <a:p>
                      <a:pPr algn="l" fontAlgn="b"/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Neigungsfach</a:t>
                      </a:r>
                    </a:p>
                  </a:txBody>
                  <a:tcPr marL="67333" marR="7481" marT="748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81" marR="7481" marT="7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15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u="sng" dirty="0"/>
              <a:t>2 </a:t>
            </a:r>
            <a:r>
              <a:rPr lang="de-DE" u="sng" dirty="0" err="1"/>
              <a:t>std.</a:t>
            </a:r>
            <a:r>
              <a:rPr lang="de-DE" u="sng" dirty="0"/>
              <a:t> Neigungsfächer</a:t>
            </a:r>
            <a:endParaRPr lang="de-DE" sz="2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867025" algn="l"/>
              </a:tabLst>
            </a:pPr>
            <a:endParaRPr lang="de-DE" dirty="0"/>
          </a:p>
          <a:p>
            <a:pPr marL="0" indent="0" eaLnBrk="1" hangingPunct="1">
              <a:lnSpc>
                <a:spcPct val="90000"/>
              </a:lnSpc>
              <a:buNone/>
              <a:tabLst>
                <a:tab pos="1079500" algn="l"/>
                <a:tab pos="2332038" algn="l"/>
              </a:tabLst>
            </a:pPr>
            <a:r>
              <a:rPr lang="de-DE" dirty="0"/>
              <a:t>	</a:t>
            </a:r>
            <a:r>
              <a:rPr lang="de-DE" sz="4000" dirty="0"/>
              <a:t>KF, In   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1079500" algn="l"/>
                <a:tab pos="2332038" algn="l"/>
              </a:tabLst>
            </a:pPr>
            <a:r>
              <a:rPr lang="de-DE" sz="1800" dirty="0"/>
              <a:t>	(auch als LK möglich)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1079500" algn="l"/>
                <a:tab pos="2332038" algn="l"/>
              </a:tabLst>
            </a:pPr>
            <a:endParaRPr lang="de-DE" dirty="0"/>
          </a:p>
          <a:p>
            <a:pPr marL="0" indent="0" eaLnBrk="1" hangingPunct="1">
              <a:lnSpc>
                <a:spcPct val="90000"/>
              </a:lnSpc>
              <a:buNone/>
              <a:tabLst>
                <a:tab pos="1079500" algn="l"/>
                <a:tab pos="2332038" algn="l"/>
              </a:tabLst>
            </a:pPr>
            <a:endParaRPr lang="de-DE" dirty="0"/>
          </a:p>
          <a:p>
            <a:pPr marL="0" indent="0" eaLnBrk="1" hangingPunct="1">
              <a:lnSpc>
                <a:spcPct val="90000"/>
              </a:lnSpc>
              <a:buNone/>
              <a:tabLst>
                <a:tab pos="1079500" algn="l"/>
                <a:tab pos="2332038" algn="l"/>
              </a:tabLst>
            </a:pPr>
            <a:r>
              <a:rPr lang="de-DE" dirty="0"/>
              <a:t>	</a:t>
            </a:r>
            <a:r>
              <a:rPr lang="de-DE" sz="4000" dirty="0"/>
              <a:t>Pi, DS, </a:t>
            </a:r>
            <a:r>
              <a:rPr lang="de-DE" sz="4000" dirty="0" err="1"/>
              <a:t>Wl</a:t>
            </a:r>
            <a:endParaRPr lang="de-DE" sz="4000" dirty="0"/>
          </a:p>
          <a:p>
            <a:pPr marL="0" indent="0" eaLnBrk="1" hangingPunct="1">
              <a:lnSpc>
                <a:spcPct val="90000"/>
              </a:lnSpc>
              <a:buNone/>
              <a:tabLst>
                <a:tab pos="1079500" algn="l"/>
                <a:tab pos="2332038" algn="l"/>
              </a:tabLst>
            </a:pPr>
            <a:r>
              <a:rPr lang="de-DE" dirty="0"/>
              <a:t>	</a:t>
            </a:r>
            <a:r>
              <a:rPr lang="de-DE" sz="1800" dirty="0"/>
              <a:t>(nicht als LK möglich) 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1079500" algn="l"/>
                <a:tab pos="2332038" algn="l"/>
              </a:tabLst>
            </a:pPr>
            <a:endParaRPr lang="de-DE" dirty="0"/>
          </a:p>
          <a:p>
            <a:pPr marL="0" indent="0" eaLnBrk="1" hangingPunct="1">
              <a:lnSpc>
                <a:spcPct val="90000"/>
              </a:lnSpc>
              <a:buNone/>
              <a:tabLst>
                <a:tab pos="2332038" algn="l"/>
              </a:tabLst>
            </a:pPr>
            <a:endParaRPr lang="de-DE" dirty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67025" algn="l"/>
              </a:tabLst>
            </a:pPr>
            <a:r>
              <a:rPr lang="de-DE" dirty="0"/>
              <a:t>	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dirty="0"/>
              <a:t>Geschichte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6515" y="1313765"/>
            <a:ext cx="8730970" cy="5445605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/>
              <a:t>Geschichte muss mindestens 1 Jahr belegt werden!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dirty="0">
                <a:solidFill>
                  <a:srgbClr val="0000FF"/>
                </a:solidFill>
              </a:rPr>
              <a:t>LK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dirty="0"/>
              <a:t>2std. </a:t>
            </a:r>
            <a:r>
              <a:rPr lang="de-DE" dirty="0">
                <a:solidFill>
                  <a:srgbClr val="0000FF"/>
                </a:solidFill>
              </a:rPr>
              <a:t>GK</a:t>
            </a:r>
            <a:r>
              <a:rPr lang="de-DE" dirty="0"/>
              <a:t> in allen </a:t>
            </a:r>
            <a:r>
              <a:rPr lang="de-DE" dirty="0">
                <a:solidFill>
                  <a:srgbClr val="0000FF"/>
                </a:solidFill>
              </a:rPr>
              <a:t>4</a:t>
            </a:r>
            <a:r>
              <a:rPr lang="de-DE" dirty="0"/>
              <a:t> Halbjahren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dirty="0"/>
              <a:t>2std. </a:t>
            </a:r>
            <a:r>
              <a:rPr lang="de-DE" dirty="0">
                <a:solidFill>
                  <a:srgbClr val="0000FF"/>
                </a:solidFill>
              </a:rPr>
              <a:t>GK</a:t>
            </a:r>
            <a:r>
              <a:rPr lang="de-DE" dirty="0"/>
              <a:t> im </a:t>
            </a:r>
            <a:r>
              <a:rPr lang="de-DE" dirty="0">
                <a:solidFill>
                  <a:srgbClr val="0000FF"/>
                </a:solidFill>
              </a:rPr>
              <a:t>1.+2.</a:t>
            </a:r>
            <a:r>
              <a:rPr lang="de-DE" dirty="0"/>
              <a:t> Halbjahr  </a:t>
            </a:r>
            <a:r>
              <a:rPr lang="de-DE" dirty="0">
                <a:solidFill>
                  <a:srgbClr val="0000FF"/>
                </a:solidFill>
              </a:rPr>
              <a:t>und</a:t>
            </a:r>
          </a:p>
          <a:p>
            <a:pPr marL="0" indent="0">
              <a:buNone/>
              <a:tabLst>
                <a:tab pos="357188" algn="l"/>
              </a:tabLst>
            </a:pPr>
            <a:r>
              <a:rPr lang="de-DE" dirty="0"/>
              <a:t>	2std. </a:t>
            </a:r>
            <a:r>
              <a:rPr lang="de-DE" dirty="0">
                <a:solidFill>
                  <a:srgbClr val="0000FF"/>
                </a:solidFill>
              </a:rPr>
              <a:t>SF</a:t>
            </a:r>
            <a:r>
              <a:rPr lang="de-DE" dirty="0"/>
              <a:t>  im </a:t>
            </a:r>
            <a:r>
              <a:rPr lang="de-DE" dirty="0">
                <a:solidFill>
                  <a:srgbClr val="0000FF"/>
                </a:solidFill>
              </a:rPr>
              <a:t>3.+4. </a:t>
            </a:r>
            <a:r>
              <a:rPr lang="de-DE" dirty="0"/>
              <a:t>Halbjahr </a:t>
            </a:r>
          </a:p>
          <a:p>
            <a:pPr marL="0" indent="0">
              <a:buNone/>
              <a:tabLst>
                <a:tab pos="357188" algn="l"/>
              </a:tabLst>
            </a:pPr>
            <a:endParaRPr lang="de-DE" sz="2000" dirty="0"/>
          </a:p>
          <a:p>
            <a:pPr>
              <a:tabLst>
                <a:tab pos="357188" algn="l"/>
              </a:tabLst>
            </a:pPr>
            <a:r>
              <a:rPr lang="de-DE" dirty="0">
                <a:solidFill>
                  <a:srgbClr val="0000FF"/>
                </a:solidFill>
              </a:rPr>
              <a:t>Nur</a:t>
            </a:r>
            <a:r>
              <a:rPr lang="de-DE" dirty="0"/>
              <a:t> 2std. </a:t>
            </a:r>
            <a:r>
              <a:rPr lang="de-DE" dirty="0">
                <a:solidFill>
                  <a:srgbClr val="0000FF"/>
                </a:solidFill>
              </a:rPr>
              <a:t>GK</a:t>
            </a:r>
            <a:r>
              <a:rPr lang="de-DE" dirty="0"/>
              <a:t> im </a:t>
            </a:r>
            <a:r>
              <a:rPr lang="de-DE" dirty="0">
                <a:solidFill>
                  <a:srgbClr val="0000FF"/>
                </a:solidFill>
              </a:rPr>
              <a:t>1./2. </a:t>
            </a:r>
            <a:r>
              <a:rPr lang="de-DE" dirty="0"/>
              <a:t>Halbjahr </a:t>
            </a:r>
            <a:r>
              <a:rPr lang="de-DE" sz="2000" dirty="0"/>
              <a:t>bei durchschnittlicher Stundenzahl von 34</a:t>
            </a:r>
          </a:p>
          <a:p>
            <a:pPr marL="0" indent="0">
              <a:buNone/>
              <a:tabLst>
                <a:tab pos="357188" algn="l"/>
              </a:tabLst>
            </a:pPr>
            <a:endParaRPr lang="de-DE" sz="3600" dirty="0"/>
          </a:p>
          <a:p>
            <a:pPr marL="0" indent="0">
              <a:buNone/>
              <a:tabLst>
                <a:tab pos="357188" algn="l"/>
              </a:tabLst>
            </a:pPr>
            <a:endParaRPr lang="de-DE" sz="3600" dirty="0"/>
          </a:p>
          <a:p>
            <a:pPr marL="0" indent="0">
              <a:buNone/>
              <a:tabLst>
                <a:tab pos="357188" algn="l"/>
              </a:tabLst>
            </a:pPr>
            <a:r>
              <a:rPr lang="de-DE" sz="3600" dirty="0"/>
              <a:t>	</a:t>
            </a:r>
          </a:p>
          <a:p>
            <a:pPr marL="0" indent="0">
              <a:buNone/>
              <a:tabLst>
                <a:tab pos="357188" algn="l"/>
              </a:tabLst>
            </a:pPr>
            <a:endParaRPr lang="de-DE" dirty="0"/>
          </a:p>
          <a:p>
            <a:pPr marL="0" indent="0">
              <a:buNone/>
              <a:tabLst>
                <a:tab pos="357188" algn="l"/>
              </a:tabLst>
            </a:pPr>
            <a:endParaRPr lang="de-DE" dirty="0"/>
          </a:p>
          <a:p>
            <a:pPr marL="0" indent="0">
              <a:buNone/>
              <a:tabLst>
                <a:tab pos="357188" algn="l"/>
              </a:tabLst>
            </a:pPr>
            <a:endParaRPr lang="de-DE" dirty="0"/>
          </a:p>
          <a:p>
            <a:pPr marL="0" indent="0">
              <a:buNone/>
              <a:tabLst>
                <a:tab pos="357188" algn="l"/>
              </a:tabLst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46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              Seminarfach      </a:t>
            </a:r>
            <a:r>
              <a:rPr lang="de-DE" sz="2400" dirty="0"/>
              <a:t>(2 stündig)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/>
            <a:r>
              <a:rPr lang="de-DE" dirty="0"/>
              <a:t>fachübergreifende und fächerverbindende Problemstellungen </a:t>
            </a:r>
          </a:p>
          <a:p>
            <a:pPr eaLnBrk="1" hangingPunct="1"/>
            <a:r>
              <a:rPr lang="de-DE" dirty="0"/>
              <a:t>Einübung  verschiedener Arbeitsformen und Methoden</a:t>
            </a:r>
          </a:p>
          <a:p>
            <a:pPr eaLnBrk="1" hangingPunct="1"/>
            <a:r>
              <a:rPr lang="de-DE" dirty="0"/>
              <a:t>Einübung unterschiedlicher Verfahren der Präsentation und Diskussion von Ergebnissen</a:t>
            </a:r>
          </a:p>
          <a:p>
            <a:pPr eaLnBrk="1" hangingPunct="1"/>
            <a:r>
              <a:rPr lang="de-DE" dirty="0"/>
              <a:t>Keine Kursarbeiten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9325"/>
          </a:xfrm>
        </p:spPr>
        <p:txBody>
          <a:bodyPr/>
          <a:lstStyle/>
          <a:p>
            <a:pPr eaLnBrk="1" hangingPunct="1"/>
            <a:r>
              <a:rPr lang="de-DE" u="sng"/>
              <a:t>Belegung der Pflichtfächer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530" y="1133744"/>
            <a:ext cx="8640960" cy="5625625"/>
          </a:xfrm>
        </p:spPr>
        <p:txBody>
          <a:bodyPr/>
          <a:lstStyle/>
          <a:p>
            <a:pPr eaLnBrk="1" hangingPunct="1">
              <a:lnSpc>
                <a:spcPct val="50000"/>
              </a:lnSpc>
              <a:buFontTx/>
              <a:buNone/>
            </a:pPr>
            <a:endParaRPr lang="de-DE" sz="3600" dirty="0"/>
          </a:p>
          <a:p>
            <a:pPr eaLnBrk="1" hangingPunct="1"/>
            <a:r>
              <a:rPr lang="de-DE" sz="2000" dirty="0">
                <a:solidFill>
                  <a:srgbClr val="0000FF"/>
                </a:solidFill>
              </a:rPr>
              <a:t>Belegung durchgehend 4 Halbjahre</a:t>
            </a:r>
            <a:r>
              <a:rPr lang="de-DE" sz="2000" dirty="0"/>
              <a:t> der Hauptphase  </a:t>
            </a:r>
            <a:r>
              <a:rPr lang="de-DE" sz="1000" i="1" dirty="0"/>
              <a:t>(Ausnahme: </a:t>
            </a:r>
            <a:r>
              <a:rPr lang="de-DE" sz="1000" i="1" dirty="0" err="1"/>
              <a:t>Ge</a:t>
            </a:r>
            <a:r>
              <a:rPr lang="de-DE" sz="1000" i="1" dirty="0"/>
              <a:t> 2std. und SF 2std.)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de-DE" sz="2000" dirty="0"/>
          </a:p>
          <a:p>
            <a:pPr eaLnBrk="1" hangingPunct="1"/>
            <a:r>
              <a:rPr lang="de-DE" sz="2000" dirty="0"/>
              <a:t>Mit </a:t>
            </a:r>
            <a:r>
              <a:rPr lang="de-DE" sz="2000" dirty="0">
                <a:solidFill>
                  <a:srgbClr val="0000FF"/>
                </a:solidFill>
              </a:rPr>
              <a:t>11 Fächer</a:t>
            </a:r>
            <a:r>
              <a:rPr lang="de-DE" sz="2000" dirty="0"/>
              <a:t> müssen im 1. Jahr </a:t>
            </a:r>
            <a:r>
              <a:rPr lang="de-DE" sz="2000" dirty="0">
                <a:solidFill>
                  <a:srgbClr val="0000FF"/>
                </a:solidFill>
              </a:rPr>
              <a:t>mindestens 34 Wochenstunden </a:t>
            </a:r>
            <a:r>
              <a:rPr lang="de-DE" sz="2000" dirty="0"/>
              <a:t>erreicht werden.</a:t>
            </a:r>
          </a:p>
          <a:p>
            <a:pPr marL="0" indent="0" eaLnBrk="1" hangingPunct="1">
              <a:buNone/>
            </a:pPr>
            <a:endParaRPr lang="de-DE" sz="2000" dirty="0"/>
          </a:p>
          <a:p>
            <a:pPr eaLnBrk="1" hangingPunct="1"/>
            <a:r>
              <a:rPr lang="de-DE" sz="2000" dirty="0"/>
              <a:t>In 4 Halbjahren</a:t>
            </a:r>
            <a:r>
              <a:rPr lang="de-DE" sz="2000" dirty="0">
                <a:solidFill>
                  <a:srgbClr val="0000FF"/>
                </a:solidFill>
              </a:rPr>
              <a:t> mindestens 42 Kurse </a:t>
            </a:r>
            <a:r>
              <a:rPr lang="de-DE" sz="2000" dirty="0"/>
              <a:t>und</a:t>
            </a:r>
            <a:r>
              <a:rPr lang="de-DE" sz="2000" dirty="0">
                <a:solidFill>
                  <a:srgbClr val="0000FF"/>
                </a:solidFill>
              </a:rPr>
              <a:t> durchschnittlich 34 Wochenstunden</a:t>
            </a:r>
            <a:r>
              <a:rPr lang="de-DE" sz="2000" dirty="0"/>
              <a:t> je Halbjahr</a:t>
            </a:r>
          </a:p>
          <a:p>
            <a:pPr eaLnBrk="1" hangingPunct="1"/>
            <a:endParaRPr lang="de-DE" sz="2000" dirty="0"/>
          </a:p>
          <a:p>
            <a:pPr eaLnBrk="1" hangingPunct="1"/>
            <a:r>
              <a:rPr lang="de-DE" sz="2000" dirty="0">
                <a:solidFill>
                  <a:srgbClr val="0000FF"/>
                </a:solidFill>
              </a:rPr>
              <a:t>Alle 3 Kernfächer </a:t>
            </a:r>
            <a:r>
              <a:rPr lang="de-DE" sz="2000" dirty="0"/>
              <a:t>müssen belegt werden.</a:t>
            </a:r>
          </a:p>
          <a:p>
            <a:pPr eaLnBrk="1" hangingPunct="1"/>
            <a:r>
              <a:rPr lang="de-DE" sz="2000" dirty="0"/>
              <a:t>Mindestens </a:t>
            </a:r>
            <a:r>
              <a:rPr lang="de-DE" sz="2000" dirty="0">
                <a:solidFill>
                  <a:srgbClr val="0000FF"/>
                </a:solidFill>
              </a:rPr>
              <a:t>ein Leistungskurs</a:t>
            </a:r>
            <a:r>
              <a:rPr lang="de-DE" sz="2000" dirty="0"/>
              <a:t> aus den </a:t>
            </a:r>
            <a:r>
              <a:rPr lang="de-DE" sz="2000" dirty="0">
                <a:solidFill>
                  <a:srgbClr val="0000FF"/>
                </a:solidFill>
              </a:rPr>
              <a:t>Kernfächern</a:t>
            </a:r>
            <a:r>
              <a:rPr lang="de-DE" sz="2000" dirty="0"/>
              <a:t> De, Ma, FS</a:t>
            </a:r>
          </a:p>
          <a:p>
            <a:pPr marL="0" indent="0" eaLnBrk="1" hangingPunct="1">
              <a:buNone/>
            </a:pPr>
            <a:endParaRPr lang="de-DE" sz="2000" dirty="0"/>
          </a:p>
          <a:p>
            <a:pPr eaLnBrk="1" hangingPunct="1"/>
            <a:r>
              <a:rPr lang="de-DE" sz="2000" dirty="0"/>
              <a:t>Mindestens ein </a:t>
            </a:r>
            <a:r>
              <a:rPr lang="de-DE" sz="2000" dirty="0">
                <a:solidFill>
                  <a:srgbClr val="0000FF"/>
                </a:solidFill>
              </a:rPr>
              <a:t>GW</a:t>
            </a:r>
            <a:r>
              <a:rPr lang="de-DE" sz="2000" dirty="0"/>
              <a:t>-Fach und ein </a:t>
            </a:r>
            <a:r>
              <a:rPr lang="de-DE" sz="2000" dirty="0">
                <a:solidFill>
                  <a:srgbClr val="0000FF"/>
                </a:solidFill>
              </a:rPr>
              <a:t>NW</a:t>
            </a:r>
            <a:r>
              <a:rPr lang="de-DE" sz="2000" dirty="0"/>
              <a:t>-Fach  muss durchgehend</a:t>
            </a:r>
          </a:p>
          <a:p>
            <a:pPr marL="0" indent="0" eaLnBrk="1" hangingPunct="1">
              <a:buNone/>
              <a:tabLst>
                <a:tab pos="357188" algn="l"/>
              </a:tabLst>
            </a:pPr>
            <a:r>
              <a:rPr lang="de-DE" sz="2000" dirty="0"/>
              <a:t>	4 Halbjahre belegt werden</a:t>
            </a:r>
          </a:p>
          <a:p>
            <a:pPr eaLnBrk="1" hangingPunct="1"/>
            <a:r>
              <a:rPr lang="de-DE" sz="2000" dirty="0"/>
              <a:t>Ein </a:t>
            </a:r>
            <a:r>
              <a:rPr lang="de-DE" sz="2000" dirty="0">
                <a:solidFill>
                  <a:srgbClr val="0000FF"/>
                </a:solidFill>
              </a:rPr>
              <a:t>KF</a:t>
            </a:r>
            <a:r>
              <a:rPr lang="de-DE" sz="2000" dirty="0"/>
              <a:t>-Fach, ein </a:t>
            </a:r>
            <a:r>
              <a:rPr lang="de-DE" sz="2000" dirty="0">
                <a:solidFill>
                  <a:srgbClr val="0000FF"/>
                </a:solidFill>
              </a:rPr>
              <a:t>Re</a:t>
            </a:r>
            <a:r>
              <a:rPr lang="de-DE" sz="2000" dirty="0"/>
              <a:t>-Fach und </a:t>
            </a:r>
            <a:r>
              <a:rPr lang="de-DE" sz="2000" dirty="0" err="1">
                <a:solidFill>
                  <a:srgbClr val="0000FF"/>
                </a:solidFill>
              </a:rPr>
              <a:t>Sp</a:t>
            </a:r>
            <a:r>
              <a:rPr lang="de-DE" sz="2000" dirty="0"/>
              <a:t> müssen belegt werden.</a:t>
            </a:r>
          </a:p>
          <a:p>
            <a:pPr marL="0" indent="0" eaLnBrk="1" hangingPunct="1">
              <a:buNone/>
              <a:tabLst>
                <a:tab pos="357188" algn="l"/>
              </a:tabLst>
            </a:pPr>
            <a:r>
              <a:rPr lang="de-DE" sz="2000" dirty="0"/>
              <a:t>	</a:t>
            </a:r>
          </a:p>
          <a:p>
            <a:pPr marL="0" indent="0" eaLnBrk="1" hangingPunct="1">
              <a:buNone/>
              <a:tabLst>
                <a:tab pos="357188" algn="l"/>
              </a:tabLst>
            </a:pPr>
            <a:r>
              <a:rPr lang="de-DE" sz="2000" dirty="0"/>
              <a:t>	</a:t>
            </a:r>
          </a:p>
          <a:p>
            <a:pPr eaLnBrk="1" hangingPunct="1">
              <a:buNone/>
            </a:pPr>
            <a:r>
              <a:rPr lang="de-DE" sz="2000" dirty="0"/>
              <a:t>	</a:t>
            </a:r>
          </a:p>
          <a:p>
            <a:pPr eaLnBrk="1" hangingPunct="1">
              <a:buFontTx/>
              <a:buNone/>
            </a:pPr>
            <a:endParaRPr lang="de-D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0E451BBA-2A5F-4E6C-8E72-83A93E5906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977294"/>
              </p:ext>
            </p:extLst>
          </p:nvPr>
        </p:nvGraphicFramePr>
        <p:xfrm>
          <a:off x="924218" y="764704"/>
          <a:ext cx="7295564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900285" imgH="7132975" progId="Word.Document.12">
                  <p:embed/>
                </p:oleObj>
              </mc:Choice>
              <mc:Fallback>
                <p:oleObj name="Document" r:id="rId2" imgW="9900285" imgH="71329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24218" y="764704"/>
                        <a:ext cx="7295564" cy="5256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152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Screenshot, nähen, Muster enthält.&#10;&#10;Automatisch generierte Beschreibung">
            <a:extLst>
              <a:ext uri="{FF2B5EF4-FFF2-40B4-BE49-F238E27FC236}">
                <a16:creationId xmlns:a16="http://schemas.microsoft.com/office/drawing/2014/main" id="{62307E1B-ADE6-B040-8366-B2D19E25F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314349"/>
            <a:ext cx="8963025" cy="62293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659254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ettbewerb">
  <a:themeElements>
    <a:clrScheme name="Wettbewerb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Wettbewerb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ettbewerb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ttbewerb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ttbewerb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ttbewerb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ttbewerb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ttbewerb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ttbewerb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ttbewerb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1813</Words>
  <Application>Microsoft Macintosh PowerPoint</Application>
  <PresentationFormat>Bildschirmpräsentation (4:3)</PresentationFormat>
  <Paragraphs>632</Paragraphs>
  <Slides>25</Slides>
  <Notes>16</Notes>
  <HiddenSlides>0</HiddenSlides>
  <MMClips>0</MMClips>
  <ScaleCrop>false</ScaleCrop>
  <HeadingPairs>
    <vt:vector size="10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  <vt:variant>
        <vt:lpstr>Zielgruppenorientierte Präsentationen</vt:lpstr>
      </vt:variant>
      <vt:variant>
        <vt:i4>1</vt:i4>
      </vt:variant>
    </vt:vector>
  </HeadingPairs>
  <TitlesOfParts>
    <vt:vector size="35" baseType="lpstr">
      <vt:lpstr>Arial</vt:lpstr>
      <vt:lpstr>Arial Black</vt:lpstr>
      <vt:lpstr>Calibri</vt:lpstr>
      <vt:lpstr>Symbol</vt:lpstr>
      <vt:lpstr>Verdana</vt:lpstr>
      <vt:lpstr>Wingdings</vt:lpstr>
      <vt:lpstr>Standarddesign</vt:lpstr>
      <vt:lpstr>Wettbewerb</vt:lpstr>
      <vt:lpstr>Document</vt:lpstr>
      <vt:lpstr>Gymnasiale Oberstufe GOS</vt:lpstr>
      <vt:lpstr>Kursarten </vt:lpstr>
      <vt:lpstr>PowerPoint-Präsentation</vt:lpstr>
      <vt:lpstr>2 std. Neigungsfächer</vt:lpstr>
      <vt:lpstr>Geschichte</vt:lpstr>
      <vt:lpstr>              Seminarfach      (2 stündig)</vt:lpstr>
      <vt:lpstr>Belegung der Pflichtfächer</vt:lpstr>
      <vt:lpstr>PowerPoint-Präsentation</vt:lpstr>
      <vt:lpstr>PowerPoint-Präsentation</vt:lpstr>
      <vt:lpstr>PowerPoint-Präsentation</vt:lpstr>
      <vt:lpstr>PowerPoint-Präsentation</vt:lpstr>
      <vt:lpstr>Kursarbeiten</vt:lpstr>
      <vt:lpstr>5 Prüfungsfächer</vt:lpstr>
      <vt:lpstr>5 Prüfungsfächer</vt:lpstr>
      <vt:lpstr>Fachpraktische Prüfungen</vt:lpstr>
      <vt:lpstr>PowerPoint-Präsentation</vt:lpstr>
      <vt:lpstr>PowerPoint-Präsentation</vt:lpstr>
      <vt:lpstr>Qualifikation im Kursbereich</vt:lpstr>
      <vt:lpstr>Qualifikation im Kursbereich</vt:lpstr>
      <vt:lpstr>Qualifikation im Kursbereich </vt:lpstr>
      <vt:lpstr>Qualifikation im Abiturbereich </vt:lpstr>
      <vt:lpstr>Qualifikation im Abiturbereich</vt:lpstr>
      <vt:lpstr>PowerPoint-Präsentation</vt:lpstr>
      <vt:lpstr>Termine</vt:lpstr>
      <vt:lpstr>Information der Oberstufe </vt:lpstr>
      <vt:lpstr>Kurswahl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Stundentafel der Hauptphase</dc:title>
  <dc:creator>PC</dc:creator>
  <cp:lastModifiedBy>sinalei1981@gmail.com</cp:lastModifiedBy>
  <cp:revision>197</cp:revision>
  <cp:lastPrinted>2019-02-03T14:29:43Z</cp:lastPrinted>
  <dcterms:created xsi:type="dcterms:W3CDTF">2020-02-02T20:46:43Z</dcterms:created>
  <dcterms:modified xsi:type="dcterms:W3CDTF">2024-01-29T14:37:23Z</dcterms:modified>
</cp:coreProperties>
</file>